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88"/>
  </p:notesMasterIdLst>
  <p:handoutMasterIdLst>
    <p:handoutMasterId r:id="rId89"/>
  </p:handoutMasterIdLst>
  <p:sldIdLst>
    <p:sldId id="257" r:id="rId5"/>
    <p:sldId id="300" r:id="rId6"/>
    <p:sldId id="333" r:id="rId7"/>
    <p:sldId id="336" r:id="rId8"/>
    <p:sldId id="337" r:id="rId9"/>
    <p:sldId id="338" r:id="rId10"/>
    <p:sldId id="339" r:id="rId11"/>
    <p:sldId id="274" r:id="rId12"/>
    <p:sldId id="263" r:id="rId13"/>
    <p:sldId id="271" r:id="rId14"/>
    <p:sldId id="265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276" r:id="rId42"/>
    <p:sldId id="279" r:id="rId43"/>
    <p:sldId id="283" r:id="rId44"/>
    <p:sldId id="285" r:id="rId45"/>
    <p:sldId id="281" r:id="rId46"/>
    <p:sldId id="284" r:id="rId47"/>
    <p:sldId id="286" r:id="rId48"/>
    <p:sldId id="287" r:id="rId49"/>
    <p:sldId id="288" r:id="rId50"/>
    <p:sldId id="289" r:id="rId51"/>
    <p:sldId id="290" r:id="rId52"/>
    <p:sldId id="293" r:id="rId53"/>
    <p:sldId id="297" r:id="rId54"/>
    <p:sldId id="298" r:id="rId55"/>
    <p:sldId id="299" r:id="rId56"/>
    <p:sldId id="301" r:id="rId57"/>
    <p:sldId id="302" r:id="rId58"/>
    <p:sldId id="303" r:id="rId59"/>
    <p:sldId id="306" r:id="rId60"/>
    <p:sldId id="308" r:id="rId61"/>
    <p:sldId id="307" r:id="rId62"/>
    <p:sldId id="316" r:id="rId63"/>
    <p:sldId id="309" r:id="rId64"/>
    <p:sldId id="310" r:id="rId65"/>
    <p:sldId id="313" r:id="rId66"/>
    <p:sldId id="314" r:id="rId67"/>
    <p:sldId id="318" r:id="rId68"/>
    <p:sldId id="319" r:id="rId69"/>
    <p:sldId id="320" r:id="rId70"/>
    <p:sldId id="321" r:id="rId71"/>
    <p:sldId id="317" r:id="rId72"/>
    <p:sldId id="322" r:id="rId73"/>
    <p:sldId id="323" r:id="rId74"/>
    <p:sldId id="325" r:id="rId75"/>
    <p:sldId id="326" r:id="rId76"/>
    <p:sldId id="328" r:id="rId77"/>
    <p:sldId id="327" r:id="rId78"/>
    <p:sldId id="315" r:id="rId79"/>
    <p:sldId id="329" r:id="rId80"/>
    <p:sldId id="331" r:id="rId81"/>
    <p:sldId id="332" r:id="rId82"/>
    <p:sldId id="330" r:id="rId83"/>
    <p:sldId id="334" r:id="rId84"/>
    <p:sldId id="335" r:id="rId85"/>
    <p:sldId id="351" r:id="rId86"/>
    <p:sldId id="282" r:id="rId8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246"/>
    <a:srgbClr val="394404"/>
    <a:srgbClr val="5F6F0F"/>
    <a:srgbClr val="718412"/>
    <a:srgbClr val="65741A"/>
    <a:srgbClr val="70811D"/>
    <a:srgbClr val="7B8D1F"/>
    <a:srgbClr val="839721"/>
    <a:srgbClr val="95AB25"/>
    <a:srgbClr val="BC5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5" autoAdjust="0"/>
    <p:restoredTop sz="94660"/>
  </p:normalViewPr>
  <p:slideViewPr>
    <p:cSldViewPr>
      <p:cViewPr varScale="1">
        <p:scale>
          <a:sx n="72" d="100"/>
          <a:sy n="72" d="100"/>
        </p:scale>
        <p:origin x="690" y="7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52"/>
    </p:cViewPr>
  </p:sorter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29338F-A262-4FF8-B42C-17590AECBDB3}" type="doc">
      <dgm:prSet loTypeId="urn:microsoft.com/office/officeart/2005/8/layout/vList3" loCatId="picture" qsTypeId="urn:microsoft.com/office/officeart/2005/8/quickstyle/3d2" qsCatId="3D" csTypeId="urn:microsoft.com/office/officeart/2005/8/colors/accent1_2" csCatId="accent1" phldr="1"/>
      <dgm:spPr/>
    </dgm:pt>
    <dgm:pt modelId="{A63B29CC-DDBE-4F23-A914-7CE6DB81B289}">
      <dgm:prSet phldrT="[Text]" custT="1"/>
      <dgm:spPr/>
      <dgm:t>
        <a:bodyPr/>
        <a:lstStyle/>
        <a:p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Enterprise Resource Planning</a:t>
          </a:r>
        </a:p>
      </dgm:t>
    </dgm:pt>
    <dgm:pt modelId="{B42F2D1F-5472-47FE-BE92-12974C365101}" type="parTrans" cxnId="{965293F6-28D6-4404-AE2F-BDA1D2DE49FA}">
      <dgm:prSet/>
      <dgm:spPr/>
      <dgm:t>
        <a:bodyPr/>
        <a:lstStyle/>
        <a:p>
          <a:endParaRPr lang="en-US"/>
        </a:p>
      </dgm:t>
    </dgm:pt>
    <dgm:pt modelId="{C2EF2BA4-B45E-4AB5-8EEB-FA483399A093}" type="sibTrans" cxnId="{965293F6-28D6-4404-AE2F-BDA1D2DE49FA}">
      <dgm:prSet/>
      <dgm:spPr/>
      <dgm:t>
        <a:bodyPr/>
        <a:lstStyle/>
        <a:p>
          <a:endParaRPr lang="en-US"/>
        </a:p>
      </dgm:t>
    </dgm:pt>
    <dgm:pt modelId="{B4B718AB-7826-44F3-A944-1DFB43AF9A47}">
      <dgm:prSet phldrT="[Text]" custT="1"/>
      <dgm:spPr/>
      <dgm:t>
        <a:bodyPr/>
        <a:lstStyle/>
        <a:p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On-Demand Open Object</a:t>
          </a:r>
        </a:p>
      </dgm:t>
    </dgm:pt>
    <dgm:pt modelId="{4B2C1E23-3296-477B-85D2-C547948EBC97}" type="parTrans" cxnId="{97F42CD7-2FD0-4333-874D-DC4BBE61A91E}">
      <dgm:prSet/>
      <dgm:spPr/>
      <dgm:t>
        <a:bodyPr/>
        <a:lstStyle/>
        <a:p>
          <a:endParaRPr lang="en-US"/>
        </a:p>
      </dgm:t>
    </dgm:pt>
    <dgm:pt modelId="{4DC07200-70C1-45DC-9AC0-3C2F6F559A6C}" type="sibTrans" cxnId="{97F42CD7-2FD0-4333-874D-DC4BBE61A91E}">
      <dgm:prSet/>
      <dgm:spPr/>
      <dgm:t>
        <a:bodyPr/>
        <a:lstStyle/>
        <a:p>
          <a:endParaRPr lang="en-US"/>
        </a:p>
      </dgm:t>
    </dgm:pt>
    <dgm:pt modelId="{4E84D2B6-EA67-494A-9B5A-36713DA03EA4}">
      <dgm:prSet phldrT="[Text]" custT="1"/>
      <dgm:spPr/>
      <dgm:t>
        <a:bodyPr/>
        <a:lstStyle/>
        <a:p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Odoo Sales Module</a:t>
          </a:r>
        </a:p>
      </dgm:t>
    </dgm:pt>
    <dgm:pt modelId="{E1EF9C93-16F4-4F92-8B4C-3E144BA1B60F}" type="parTrans" cxnId="{63C04FA8-E334-4488-916E-0EE5B394D1B4}">
      <dgm:prSet/>
      <dgm:spPr/>
      <dgm:t>
        <a:bodyPr/>
        <a:lstStyle/>
        <a:p>
          <a:endParaRPr lang="en-US"/>
        </a:p>
      </dgm:t>
    </dgm:pt>
    <dgm:pt modelId="{596851DA-F98F-4973-B8C5-2B262ACDA986}" type="sibTrans" cxnId="{63C04FA8-E334-4488-916E-0EE5B394D1B4}">
      <dgm:prSet/>
      <dgm:spPr/>
      <dgm:t>
        <a:bodyPr/>
        <a:lstStyle/>
        <a:p>
          <a:endParaRPr lang="en-US"/>
        </a:p>
      </dgm:t>
    </dgm:pt>
    <dgm:pt modelId="{20EAA7EB-C8BD-42DD-B54C-BAACD878CB21}" type="pres">
      <dgm:prSet presAssocID="{B829338F-A262-4FF8-B42C-17590AECBDB3}" presName="linearFlow" presStyleCnt="0">
        <dgm:presLayoutVars>
          <dgm:dir/>
          <dgm:resizeHandles val="exact"/>
        </dgm:presLayoutVars>
      </dgm:prSet>
      <dgm:spPr/>
    </dgm:pt>
    <dgm:pt modelId="{FB800796-CD58-4E84-B509-9981FF2F9D23}" type="pres">
      <dgm:prSet presAssocID="{A63B29CC-DDBE-4F23-A914-7CE6DB81B289}" presName="composite" presStyleCnt="0"/>
      <dgm:spPr/>
    </dgm:pt>
    <dgm:pt modelId="{CCB9F085-CDD0-4034-BEF2-5194D18FE074}" type="pres">
      <dgm:prSet presAssocID="{A63B29CC-DDBE-4F23-A914-7CE6DB81B289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B6A5DD52-7BBE-43D9-A3B6-4582A47ADD11}" type="pres">
      <dgm:prSet presAssocID="{A63B29CC-DDBE-4F23-A914-7CE6DB81B289}" presName="txShp" presStyleLbl="node1" presStyleIdx="0" presStyleCnt="3" custLinFactNeighborX="-99" custLinFactNeighborY="-10410">
        <dgm:presLayoutVars>
          <dgm:bulletEnabled val="1"/>
        </dgm:presLayoutVars>
      </dgm:prSet>
      <dgm:spPr/>
    </dgm:pt>
    <dgm:pt modelId="{86AD9750-96C0-4371-A510-A257581D877A}" type="pres">
      <dgm:prSet presAssocID="{C2EF2BA4-B45E-4AB5-8EEB-FA483399A093}" presName="spacing" presStyleCnt="0"/>
      <dgm:spPr/>
    </dgm:pt>
    <dgm:pt modelId="{42CF5DF9-181C-4E39-8B1E-F707AB977576}" type="pres">
      <dgm:prSet presAssocID="{B4B718AB-7826-44F3-A944-1DFB43AF9A47}" presName="composite" presStyleCnt="0"/>
      <dgm:spPr/>
    </dgm:pt>
    <dgm:pt modelId="{D385BA8F-0278-4610-BCDD-113C5FDDF4B9}" type="pres">
      <dgm:prSet presAssocID="{B4B718AB-7826-44F3-A944-1DFB43AF9A47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90F94368-011B-4BD0-A220-92F73BAE6F1A}" type="pres">
      <dgm:prSet presAssocID="{B4B718AB-7826-44F3-A944-1DFB43AF9A47}" presName="txShp" presStyleLbl="node1" presStyleIdx="1" presStyleCnt="3">
        <dgm:presLayoutVars>
          <dgm:bulletEnabled val="1"/>
        </dgm:presLayoutVars>
      </dgm:prSet>
      <dgm:spPr/>
    </dgm:pt>
    <dgm:pt modelId="{BC6773C2-220F-48D5-BC42-FD593B14A80C}" type="pres">
      <dgm:prSet presAssocID="{4DC07200-70C1-45DC-9AC0-3C2F6F559A6C}" presName="spacing" presStyleCnt="0"/>
      <dgm:spPr/>
    </dgm:pt>
    <dgm:pt modelId="{2238B40F-9843-4C28-878C-34B4C2B1555A}" type="pres">
      <dgm:prSet presAssocID="{4E84D2B6-EA67-494A-9B5A-36713DA03EA4}" presName="composite" presStyleCnt="0"/>
      <dgm:spPr/>
    </dgm:pt>
    <dgm:pt modelId="{BF0126AA-8050-4846-B8DF-4581C769729A}" type="pres">
      <dgm:prSet presAssocID="{4E84D2B6-EA67-494A-9B5A-36713DA03EA4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CE6E96F-57D1-49F3-98D5-D45B88157F2F}" type="pres">
      <dgm:prSet presAssocID="{4E84D2B6-EA67-494A-9B5A-36713DA03EA4}" presName="txShp" presStyleLbl="node1" presStyleIdx="2" presStyleCnt="3">
        <dgm:presLayoutVars>
          <dgm:bulletEnabled val="1"/>
        </dgm:presLayoutVars>
      </dgm:prSet>
      <dgm:spPr/>
    </dgm:pt>
  </dgm:ptLst>
  <dgm:cxnLst>
    <dgm:cxn modelId="{38994560-2B86-4585-84DF-D11B3B57EA8A}" type="presOf" srcId="{4E84D2B6-EA67-494A-9B5A-36713DA03EA4}" destId="{CCE6E96F-57D1-49F3-98D5-D45B88157F2F}" srcOrd="0" destOrd="0" presId="urn:microsoft.com/office/officeart/2005/8/layout/vList3"/>
    <dgm:cxn modelId="{115BE156-F493-4CC4-A63C-F01DA302BEA6}" type="presOf" srcId="{B4B718AB-7826-44F3-A944-1DFB43AF9A47}" destId="{90F94368-011B-4BD0-A220-92F73BAE6F1A}" srcOrd="0" destOrd="0" presId="urn:microsoft.com/office/officeart/2005/8/layout/vList3"/>
    <dgm:cxn modelId="{63C04FA8-E334-4488-916E-0EE5B394D1B4}" srcId="{B829338F-A262-4FF8-B42C-17590AECBDB3}" destId="{4E84D2B6-EA67-494A-9B5A-36713DA03EA4}" srcOrd="2" destOrd="0" parTransId="{E1EF9C93-16F4-4F92-8B4C-3E144BA1B60F}" sibTransId="{596851DA-F98F-4973-B8C5-2B262ACDA986}"/>
    <dgm:cxn modelId="{97F42CD7-2FD0-4333-874D-DC4BBE61A91E}" srcId="{B829338F-A262-4FF8-B42C-17590AECBDB3}" destId="{B4B718AB-7826-44F3-A944-1DFB43AF9A47}" srcOrd="1" destOrd="0" parTransId="{4B2C1E23-3296-477B-85D2-C547948EBC97}" sibTransId="{4DC07200-70C1-45DC-9AC0-3C2F6F559A6C}"/>
    <dgm:cxn modelId="{ED51E5E6-9088-4D84-9501-DD3648F3FE2C}" type="presOf" srcId="{B829338F-A262-4FF8-B42C-17590AECBDB3}" destId="{20EAA7EB-C8BD-42DD-B54C-BAACD878CB21}" srcOrd="0" destOrd="0" presId="urn:microsoft.com/office/officeart/2005/8/layout/vList3"/>
    <dgm:cxn modelId="{978546EB-7572-4F7F-85A5-FA94F674192B}" type="presOf" srcId="{A63B29CC-DDBE-4F23-A914-7CE6DB81B289}" destId="{B6A5DD52-7BBE-43D9-A3B6-4582A47ADD11}" srcOrd="0" destOrd="0" presId="urn:microsoft.com/office/officeart/2005/8/layout/vList3"/>
    <dgm:cxn modelId="{965293F6-28D6-4404-AE2F-BDA1D2DE49FA}" srcId="{B829338F-A262-4FF8-B42C-17590AECBDB3}" destId="{A63B29CC-DDBE-4F23-A914-7CE6DB81B289}" srcOrd="0" destOrd="0" parTransId="{B42F2D1F-5472-47FE-BE92-12974C365101}" sibTransId="{C2EF2BA4-B45E-4AB5-8EEB-FA483399A093}"/>
    <dgm:cxn modelId="{54FE1227-79CE-4530-8395-D277C8231A2F}" type="presParOf" srcId="{20EAA7EB-C8BD-42DD-B54C-BAACD878CB21}" destId="{FB800796-CD58-4E84-B509-9981FF2F9D23}" srcOrd="0" destOrd="0" presId="urn:microsoft.com/office/officeart/2005/8/layout/vList3"/>
    <dgm:cxn modelId="{44A2760C-EDF5-4779-99E5-A47282941731}" type="presParOf" srcId="{FB800796-CD58-4E84-B509-9981FF2F9D23}" destId="{CCB9F085-CDD0-4034-BEF2-5194D18FE074}" srcOrd="0" destOrd="0" presId="urn:microsoft.com/office/officeart/2005/8/layout/vList3"/>
    <dgm:cxn modelId="{2BB526F7-AA3F-4EDF-994E-360540681CB8}" type="presParOf" srcId="{FB800796-CD58-4E84-B509-9981FF2F9D23}" destId="{B6A5DD52-7BBE-43D9-A3B6-4582A47ADD11}" srcOrd="1" destOrd="0" presId="urn:microsoft.com/office/officeart/2005/8/layout/vList3"/>
    <dgm:cxn modelId="{E085CCC8-2CE1-4A56-8DB7-5404A997DB2D}" type="presParOf" srcId="{20EAA7EB-C8BD-42DD-B54C-BAACD878CB21}" destId="{86AD9750-96C0-4371-A510-A257581D877A}" srcOrd="1" destOrd="0" presId="urn:microsoft.com/office/officeart/2005/8/layout/vList3"/>
    <dgm:cxn modelId="{195A4E81-BDE8-4DB7-9FE5-20EF3F7AC1DD}" type="presParOf" srcId="{20EAA7EB-C8BD-42DD-B54C-BAACD878CB21}" destId="{42CF5DF9-181C-4E39-8B1E-F707AB977576}" srcOrd="2" destOrd="0" presId="urn:microsoft.com/office/officeart/2005/8/layout/vList3"/>
    <dgm:cxn modelId="{7DD376F4-6A57-4BBC-82A5-8FEE0A97D897}" type="presParOf" srcId="{42CF5DF9-181C-4E39-8B1E-F707AB977576}" destId="{D385BA8F-0278-4610-BCDD-113C5FDDF4B9}" srcOrd="0" destOrd="0" presId="urn:microsoft.com/office/officeart/2005/8/layout/vList3"/>
    <dgm:cxn modelId="{A7C3C788-54BE-44C1-862F-5EF878D16864}" type="presParOf" srcId="{42CF5DF9-181C-4E39-8B1E-F707AB977576}" destId="{90F94368-011B-4BD0-A220-92F73BAE6F1A}" srcOrd="1" destOrd="0" presId="urn:microsoft.com/office/officeart/2005/8/layout/vList3"/>
    <dgm:cxn modelId="{C76DA55A-60D1-47A9-AF99-4E4FCD9C97E9}" type="presParOf" srcId="{20EAA7EB-C8BD-42DD-B54C-BAACD878CB21}" destId="{BC6773C2-220F-48D5-BC42-FD593B14A80C}" srcOrd="3" destOrd="0" presId="urn:microsoft.com/office/officeart/2005/8/layout/vList3"/>
    <dgm:cxn modelId="{47BA01D8-708B-4D94-8AE4-AB4925247F3A}" type="presParOf" srcId="{20EAA7EB-C8BD-42DD-B54C-BAACD878CB21}" destId="{2238B40F-9843-4C28-878C-34B4C2B1555A}" srcOrd="4" destOrd="0" presId="urn:microsoft.com/office/officeart/2005/8/layout/vList3"/>
    <dgm:cxn modelId="{D14ECC74-AFA8-497D-8403-D7D188893C9F}" type="presParOf" srcId="{2238B40F-9843-4C28-878C-34B4C2B1555A}" destId="{BF0126AA-8050-4846-B8DF-4581C769729A}" srcOrd="0" destOrd="0" presId="urn:microsoft.com/office/officeart/2005/8/layout/vList3"/>
    <dgm:cxn modelId="{B4B8FBF3-36EF-4D28-A6B0-4FF22906688F}" type="presParOf" srcId="{2238B40F-9843-4C28-878C-34B4C2B1555A}" destId="{CCE6E96F-57D1-49F3-98D5-D45B88157F2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5DD52-7BBE-43D9-A3B6-4582A47ADD11}">
      <dsp:nvSpPr>
        <dsp:cNvPr id="0" name=""/>
        <dsp:cNvSpPr/>
      </dsp:nvSpPr>
      <dsp:spPr>
        <a:xfrm rot="10800000">
          <a:off x="1935903" y="0"/>
          <a:ext cx="6232779" cy="148865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56456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Enterprise Resource Planning</a:t>
          </a:r>
        </a:p>
      </dsp:txBody>
      <dsp:txXfrm rot="10800000">
        <a:off x="2308067" y="0"/>
        <a:ext cx="5860615" cy="1488655"/>
      </dsp:txXfrm>
    </dsp:sp>
    <dsp:sp modelId="{CCB9F085-CDD0-4034-BEF2-5194D18FE074}">
      <dsp:nvSpPr>
        <dsp:cNvPr id="0" name=""/>
        <dsp:cNvSpPr/>
      </dsp:nvSpPr>
      <dsp:spPr>
        <a:xfrm>
          <a:off x="1197746" y="49"/>
          <a:ext cx="1488655" cy="148865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F94368-011B-4BD0-A220-92F73BAE6F1A}">
      <dsp:nvSpPr>
        <dsp:cNvPr id="0" name=""/>
        <dsp:cNvSpPr/>
      </dsp:nvSpPr>
      <dsp:spPr>
        <a:xfrm rot="10800000">
          <a:off x="1942074" y="1933079"/>
          <a:ext cx="6232779" cy="148865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56456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On-Demand Open Object</a:t>
          </a:r>
        </a:p>
      </dsp:txBody>
      <dsp:txXfrm rot="10800000">
        <a:off x="2314238" y="1933079"/>
        <a:ext cx="5860615" cy="1488655"/>
      </dsp:txXfrm>
    </dsp:sp>
    <dsp:sp modelId="{D385BA8F-0278-4610-BCDD-113C5FDDF4B9}">
      <dsp:nvSpPr>
        <dsp:cNvPr id="0" name=""/>
        <dsp:cNvSpPr/>
      </dsp:nvSpPr>
      <dsp:spPr>
        <a:xfrm>
          <a:off x="1197746" y="1933079"/>
          <a:ext cx="1488655" cy="148865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6E96F-57D1-49F3-98D5-D45B88157F2F}">
      <dsp:nvSpPr>
        <dsp:cNvPr id="0" name=""/>
        <dsp:cNvSpPr/>
      </dsp:nvSpPr>
      <dsp:spPr>
        <a:xfrm rot="10800000">
          <a:off x="1942074" y="3866109"/>
          <a:ext cx="6232779" cy="148865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56456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Odoo Sales Module</a:t>
          </a:r>
        </a:p>
      </dsp:txBody>
      <dsp:txXfrm rot="10800000">
        <a:off x="2314238" y="3866109"/>
        <a:ext cx="5860615" cy="1488655"/>
      </dsp:txXfrm>
    </dsp:sp>
    <dsp:sp modelId="{BF0126AA-8050-4846-B8DF-4581C769729A}">
      <dsp:nvSpPr>
        <dsp:cNvPr id="0" name=""/>
        <dsp:cNvSpPr/>
      </dsp:nvSpPr>
      <dsp:spPr>
        <a:xfrm>
          <a:off x="1197746" y="3866109"/>
          <a:ext cx="1488655" cy="148865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11/18/2022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11/18/2022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AC488-FE99-49C3-AEE8-ABD7BBFB23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9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AC488-FE99-49C3-AEE8-ABD7BBFB23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9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AC488-FE99-49C3-AEE8-ABD7BBFB23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9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AC488-FE99-49C3-AEE8-ABD7BBFB23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9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AC488-FE99-49C3-AEE8-ABD7BBFB23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9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AC488-FE99-49C3-AEE8-ABD7BBFB23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9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AC488-FE99-49C3-AEE8-ABD7BBFB23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9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AC488-FE99-49C3-AEE8-ABD7BBFB23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9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AC488-FE99-49C3-AEE8-ABD7BBFB230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9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AC488-FE99-49C3-AEE8-ABD7BBFB23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9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AC488-FE99-49C3-AEE8-ABD7BBFB230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9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AC488-FE99-49C3-AEE8-ABD7BBFB23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9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AC488-FE99-49C3-AEE8-ABD7BBFB230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9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AC488-FE99-49C3-AEE8-ABD7BBFB230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9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AC488-FE99-49C3-AEE8-ABD7BBFB230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93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AC488-FE99-49C3-AEE8-ABD7BBFB230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9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AC488-FE99-49C3-AEE8-ABD7BBFB230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93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AC488-FE99-49C3-AEE8-ABD7BBFB230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9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AC488-FE99-49C3-AEE8-ABD7BBFB23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9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AC488-FE99-49C3-AEE8-ABD7BBFB23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9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AC488-FE99-49C3-AEE8-ABD7BBFB23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9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AC488-FE99-49C3-AEE8-ABD7BBFB23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9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AC488-FE99-49C3-AEE8-ABD7BBFB23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9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AC488-FE99-49C3-AEE8-ABD7BBFB23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9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AC488-FE99-49C3-AEE8-ABD7BBFB23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9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11/18/2022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11/18/2022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11/18/2022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11/18/2022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11/18/2022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11/18/2022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11/18/2022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11/18/2022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5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60411" y="4495800"/>
            <a:ext cx="3733800" cy="1447800"/>
          </a:xfrm>
        </p:spPr>
        <p:txBody>
          <a:bodyPr>
            <a:normAutofit fontScale="77500" lnSpcReduction="20000"/>
          </a:bodyPr>
          <a:lstStyle/>
          <a:p>
            <a:r>
              <a:rPr lang="en-US" b="1" cap="none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Team (A)</a:t>
            </a:r>
          </a:p>
          <a:p>
            <a:endParaRPr lang="en-US" b="1" cap="none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b="1" cap="none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Ye Zaw </a:t>
            </a:r>
            <a:r>
              <a:rPr lang="en-US" b="1" cap="none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</a:t>
            </a:r>
            <a:endParaRPr lang="en-US" b="1" cap="none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b="1" cap="none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May </a:t>
            </a:r>
            <a:r>
              <a:rPr lang="en-US" b="1" cap="none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Phyo</a:t>
            </a:r>
            <a:r>
              <a:rPr lang="en-US" b="1" cap="none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5A2001-63BB-F43C-B6CA-957E42817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2" y="1143000"/>
            <a:ext cx="5915025" cy="1866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294784-9F1B-4B95-E1C1-FF5279D873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30" t="53619" r="2362" b="13195"/>
          <a:stretch/>
        </p:blipFill>
        <p:spPr>
          <a:xfrm>
            <a:off x="5980114" y="3009900"/>
            <a:ext cx="3581400" cy="16035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CED46A-EFCA-1C46-FAD9-E5187486BD57}"/>
              </a:ext>
            </a:extLst>
          </p:cNvPr>
          <p:cNvSpPr txBox="1"/>
          <p:nvPr/>
        </p:nvSpPr>
        <p:spPr>
          <a:xfrm>
            <a:off x="10286207" y="5927035"/>
            <a:ext cx="2284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18.11.2022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3921" y="374049"/>
            <a:ext cx="10360501" cy="6397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is Odoo becoming more and more popular 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F93C1D-B469-BC6C-CF6B-F6B178128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249" y="1365299"/>
            <a:ext cx="10360501" cy="5105400"/>
          </a:xfrm>
        </p:spPr>
        <p:txBody>
          <a:bodyPr numCol="1" spcCol="822960"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source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Modular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Flexible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 to date with Technology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Easily Integrates with Third-party Services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Industry-Specific Modules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Implementation Time Frame</a:t>
            </a:r>
          </a:p>
        </p:txBody>
      </p:sp>
    </p:spTree>
    <p:extLst>
      <p:ext uri="{BB962C8B-B14F-4D97-AF65-F5344CB8AC3E}">
        <p14:creationId xmlns:p14="http://schemas.microsoft.com/office/powerpoint/2010/main" val="250746120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7612" y="73093"/>
            <a:ext cx="10360501" cy="715963"/>
          </a:xfrm>
        </p:spPr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Odoo</a:t>
            </a:r>
            <a:r>
              <a:rPr lang="en-US" dirty="0"/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AEDF2E-D41A-0F1A-18E8-3EB9A5E56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14400"/>
            <a:ext cx="10865077" cy="50292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Odoo is a modular architecture, for each need there is an application.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Odoo Modules are optional components built on top of the Odoo framework.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these applications, there are tools such as CRM, Point of Sale management, sales management, inventory management, finance, marketing actions and more.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Odoo Modules are integrated: a module could share information stored in another module.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1E5BE-AD10-21E7-B312-1BA8C479D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12" y="3048000"/>
            <a:ext cx="5334000" cy="421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6806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606EB-AF04-26CE-47B4-88A92AE62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197864"/>
            <a:ext cx="10590529" cy="5431536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Odoo Sales Module is one of the star application that Odoo provides.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Sales, we can control our Sales department on a single screen.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customize it according to our project requirements.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27E522-4BAF-BC4A-2EC8-2CEC9B587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33128"/>
            <a:ext cx="1810516" cy="12801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3E8527F-E7D1-2EA2-AA23-C91F53C6F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012" y="1096459"/>
            <a:ext cx="1143000" cy="1333500"/>
          </a:xfrm>
          <a:prstGeom prst="rect">
            <a:avLst/>
          </a:prstGeom>
        </p:spPr>
      </p:pic>
      <p:pic>
        <p:nvPicPr>
          <p:cNvPr id="25" name="Picture 5" descr="C:\Users\Acer\Desktop\sales-module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3093720"/>
            <a:ext cx="6765617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64531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405" y="76200"/>
            <a:ext cx="9954207" cy="7318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Creation of Customer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423458" y="1173480"/>
            <a:ext cx="10157354" cy="52273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1" t="12686" r="14300" b="24926"/>
          <a:stretch/>
        </p:blipFill>
        <p:spPr bwMode="auto">
          <a:xfrm>
            <a:off x="7646630" y="4648200"/>
            <a:ext cx="4214045" cy="19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1252215" y="1018693"/>
            <a:ext cx="6010104" cy="2768447"/>
            <a:chOff x="1270164" y="1018693"/>
            <a:chExt cx="6010104" cy="2768447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28" r="8346" b="4353"/>
            <a:stretch/>
          </p:blipFill>
          <p:spPr bwMode="auto">
            <a:xfrm>
              <a:off x="1270164" y="1018693"/>
              <a:ext cx="6010104" cy="276844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Oval 11"/>
            <p:cNvSpPr/>
            <p:nvPr/>
          </p:nvSpPr>
          <p:spPr>
            <a:xfrm>
              <a:off x="2284412" y="1752600"/>
              <a:ext cx="6858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" t="10645" r="50331" b="52157"/>
          <a:stretch/>
        </p:blipFill>
        <p:spPr bwMode="auto">
          <a:xfrm>
            <a:off x="7770812" y="1042746"/>
            <a:ext cx="4256802" cy="172450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Bent-Up Arrow 15"/>
          <p:cNvSpPr/>
          <p:nvPr/>
        </p:nvSpPr>
        <p:spPr>
          <a:xfrm rot="16200000" flipH="1">
            <a:off x="8149591" y="2055177"/>
            <a:ext cx="533398" cy="2061844"/>
          </a:xfrm>
          <a:prstGeom prst="bent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TextBox 22"/>
          <p:cNvSpPr txBox="1"/>
          <p:nvPr/>
        </p:nvSpPr>
        <p:spPr>
          <a:xfrm>
            <a:off x="7466012" y="3810000"/>
            <a:ext cx="4380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multiple contacts inside a customer form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263206" y="4060371"/>
            <a:ext cx="5974206" cy="2646529"/>
            <a:chOff x="1293812" y="4086450"/>
            <a:chExt cx="5974206" cy="2646529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12" t="28065" r="8726" b="2643"/>
            <a:stretch/>
          </p:blipFill>
          <p:spPr bwMode="auto">
            <a:xfrm>
              <a:off x="1293812" y="4086450"/>
              <a:ext cx="5974206" cy="2646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Oval 17"/>
            <p:cNvSpPr/>
            <p:nvPr/>
          </p:nvSpPr>
          <p:spPr>
            <a:xfrm>
              <a:off x="1342827" y="4191000"/>
              <a:ext cx="6858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1293812" y="4648200"/>
              <a:ext cx="135345" cy="7620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Left Arrow 10"/>
            <p:cNvSpPr/>
            <p:nvPr/>
          </p:nvSpPr>
          <p:spPr>
            <a:xfrm>
              <a:off x="1778197" y="6553200"/>
              <a:ext cx="201415" cy="131929"/>
            </a:xfrm>
            <a:prstGeom prst="lef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09112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 animBg="1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405" y="30162"/>
            <a:ext cx="9954207" cy="8842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Creation of  Product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423458" y="1173480"/>
            <a:ext cx="10157354" cy="52273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8" r="50000" b="57805"/>
          <a:stretch/>
        </p:blipFill>
        <p:spPr bwMode="auto">
          <a:xfrm>
            <a:off x="3438507" y="990600"/>
            <a:ext cx="4289390" cy="151819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" t="26190" r="8819" b="4286"/>
          <a:stretch/>
        </p:blipFill>
        <p:spPr bwMode="auto">
          <a:xfrm>
            <a:off x="1308047" y="2645940"/>
            <a:ext cx="8550310" cy="405966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2" t="25655" r="9108" b="4037"/>
          <a:stretch/>
        </p:blipFill>
        <p:spPr bwMode="auto">
          <a:xfrm>
            <a:off x="1263667" y="2645941"/>
            <a:ext cx="8564545" cy="405965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263667" y="2656826"/>
            <a:ext cx="8594690" cy="4048774"/>
            <a:chOff x="2741612" y="2318657"/>
            <a:chExt cx="6770913" cy="327660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0" t="28333" r="9087"/>
            <a:stretch/>
          </p:blipFill>
          <p:spPr bwMode="auto">
            <a:xfrm>
              <a:off x="2741612" y="2318657"/>
              <a:ext cx="6770913" cy="32766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Up Arrow 9"/>
            <p:cNvSpPr/>
            <p:nvPr/>
          </p:nvSpPr>
          <p:spPr>
            <a:xfrm>
              <a:off x="9104312" y="4501243"/>
              <a:ext cx="228600" cy="533400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78380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 txBox="1">
            <a:spLocks/>
          </p:cNvSpPr>
          <p:nvPr/>
        </p:nvSpPr>
        <p:spPr>
          <a:xfrm>
            <a:off x="989013" y="838200"/>
            <a:ext cx="10462154" cy="6019800"/>
          </a:xfrm>
          <a:prstGeom prst="rect">
            <a:avLst/>
          </a:prstGeom>
        </p:spPr>
        <p:txBody>
          <a:bodyPr vert="horz" numCol="1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250000"/>
              </a:lnSpc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Removal strategies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which product to be remove from inventory. </a:t>
            </a:r>
          </a:p>
          <a:p>
            <a:pPr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to reserve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well as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packages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this product categories.</a:t>
            </a:r>
          </a:p>
          <a:p>
            <a:pPr marL="0" indent="0" algn="just"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Costing Method</a:t>
            </a:r>
          </a:p>
          <a:p>
            <a:pPr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200000"/>
              </a:lnSpc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accounting entries to value the inventory are </a:t>
            </a:r>
          </a:p>
          <a:p>
            <a:pPr marL="0" indent="0" algn="just">
              <a:buClr>
                <a:schemeClr val="accent1"/>
              </a:buClr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not posted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Clr>
                <a:schemeClr val="accent1"/>
              </a:buClr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													</a:t>
            </a:r>
          </a:p>
          <a:p>
            <a:pPr marL="0" indent="0" algn="just"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Clr>
                <a:schemeClr val="accent1"/>
              </a:buClr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 marL="0" indent="0"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7" t="67894" r="53108" b="22169"/>
          <a:stretch/>
        </p:blipFill>
        <p:spPr bwMode="auto">
          <a:xfrm>
            <a:off x="1352830" y="3327415"/>
            <a:ext cx="3971075" cy="52492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Acer\Desktop\IV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6" r="3038"/>
          <a:stretch/>
        </p:blipFill>
        <p:spPr bwMode="auto">
          <a:xfrm>
            <a:off x="1305869" y="4724400"/>
            <a:ext cx="4064998" cy="91340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7273868" y="740392"/>
            <a:ext cx="4654550" cy="1866901"/>
            <a:chOff x="7273868" y="740392"/>
            <a:chExt cx="4654550" cy="1866901"/>
          </a:xfrm>
        </p:grpSpPr>
        <p:pic>
          <p:nvPicPr>
            <p:cNvPr id="1026" name="Picture 2" descr="C:\Users\Acer\Desktop\RS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273868" y="740392"/>
              <a:ext cx="4654550" cy="129540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Bent-Up Arrow 8"/>
            <p:cNvSpPr/>
            <p:nvPr/>
          </p:nvSpPr>
          <p:spPr>
            <a:xfrm>
              <a:off x="10495694" y="2073893"/>
              <a:ext cx="780318" cy="533400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201311" y="990600"/>
            <a:ext cx="5807501" cy="1051447"/>
            <a:chOff x="1201311" y="1066800"/>
            <a:chExt cx="5807501" cy="1051447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12" t="18846" r="15445" b="55129"/>
            <a:stretch/>
          </p:blipFill>
          <p:spPr bwMode="auto">
            <a:xfrm>
              <a:off x="1201311" y="1082153"/>
              <a:ext cx="5807501" cy="10360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Oval 11"/>
            <p:cNvSpPr/>
            <p:nvPr/>
          </p:nvSpPr>
          <p:spPr>
            <a:xfrm>
              <a:off x="6279989" y="1066800"/>
              <a:ext cx="728823" cy="381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169405" y="-152400"/>
            <a:ext cx="9954207" cy="884238"/>
          </a:xfrm>
        </p:spPr>
        <p:txBody>
          <a:bodyPr>
            <a:normAutofit/>
          </a:bodyPr>
          <a:lstStyle/>
          <a:p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 Product Category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7466012" y="5857964"/>
            <a:ext cx="4462406" cy="542836"/>
            <a:chOff x="7466012" y="6008027"/>
            <a:chExt cx="4462406" cy="542836"/>
          </a:xfrm>
        </p:grpSpPr>
        <p:pic>
          <p:nvPicPr>
            <p:cNvPr id="21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78" t="66995" r="12000" b="23512"/>
            <a:stretch/>
          </p:blipFill>
          <p:spPr bwMode="auto">
            <a:xfrm>
              <a:off x="8033545" y="6008027"/>
              <a:ext cx="3894873" cy="5428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Right Arrow 19"/>
            <p:cNvSpPr/>
            <p:nvPr/>
          </p:nvSpPr>
          <p:spPr>
            <a:xfrm>
              <a:off x="7466012" y="6053182"/>
              <a:ext cx="533400" cy="2714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20498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405" y="411162"/>
            <a:ext cx="9954207" cy="5794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of Measure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89012" y="838200"/>
            <a:ext cx="10591800" cy="5486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Clr>
                <a:schemeClr val="accent1"/>
              </a:buClr>
              <a:buNone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Settings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79612" y="1845667"/>
          <a:ext cx="1066800" cy="1074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729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29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unit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722812" y="1867554"/>
          <a:ext cx="1066800" cy="104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15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Dozen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5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607952" y="1390650"/>
            <a:ext cx="4486460" cy="1885950"/>
            <a:chOff x="8226425" y="1828800"/>
            <a:chExt cx="3811587" cy="1295400"/>
          </a:xfrm>
        </p:grpSpPr>
        <p:sp>
          <p:nvSpPr>
            <p:cNvPr id="3" name="Rectangle 2"/>
            <p:cNvSpPr/>
            <p:nvPr/>
          </p:nvSpPr>
          <p:spPr>
            <a:xfrm>
              <a:off x="9618398" y="1963756"/>
              <a:ext cx="1074625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UOM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8226425" y="1828800"/>
              <a:ext cx="3811587" cy="1295400"/>
              <a:chOff x="8226425" y="1828800"/>
              <a:chExt cx="3811587" cy="12954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9880919" y="2514600"/>
                <a:ext cx="502598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=</a:t>
                </a: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8226425" y="1828800"/>
                <a:ext cx="3811587" cy="12954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1370012" y="4313465"/>
            <a:ext cx="6934200" cy="2239735"/>
            <a:chOff x="1243237" y="1475014"/>
            <a:chExt cx="6674531" cy="207917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38" r="17922" b="39285"/>
            <a:stretch/>
          </p:blipFill>
          <p:spPr bwMode="auto">
            <a:xfrm>
              <a:off x="1243237" y="1475014"/>
              <a:ext cx="6674531" cy="20791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ounded Rectangle 3"/>
            <p:cNvSpPr/>
            <p:nvPr/>
          </p:nvSpPr>
          <p:spPr>
            <a:xfrm>
              <a:off x="5180012" y="2590800"/>
              <a:ext cx="2438400" cy="49530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66256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 txBox="1">
            <a:spLocks/>
          </p:cNvSpPr>
          <p:nvPr/>
        </p:nvSpPr>
        <p:spPr>
          <a:xfrm>
            <a:off x="989012" y="533400"/>
            <a:ext cx="10591800" cy="5715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 Unit of Measure Categories</a:t>
            </a: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product in sales order.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93812" y="4549760"/>
            <a:ext cx="8077200" cy="1927240"/>
            <a:chOff x="1370011" y="4549761"/>
            <a:chExt cx="7671536" cy="16002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8" t="66664" r="9468" b="4192"/>
            <a:stretch/>
          </p:blipFill>
          <p:spPr bwMode="auto">
            <a:xfrm>
              <a:off x="1370011" y="4549761"/>
              <a:ext cx="7671536" cy="16002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037012" y="4884503"/>
              <a:ext cx="2459930" cy="96243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2" r="9123" b="33810"/>
          <a:stretch/>
        </p:blipFill>
        <p:spPr bwMode="auto">
          <a:xfrm>
            <a:off x="1370010" y="1186543"/>
            <a:ext cx="7772401" cy="2472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Elbow Connector 23"/>
          <p:cNvCxnSpPr>
            <a:stCxn id="3075" idx="3"/>
            <a:endCxn id="1026" idx="3"/>
          </p:cNvCxnSpPr>
          <p:nvPr/>
        </p:nvCxnSpPr>
        <p:spPr>
          <a:xfrm>
            <a:off x="9142411" y="2423020"/>
            <a:ext cx="228601" cy="3090360"/>
          </a:xfrm>
          <a:prstGeom prst="bentConnector3">
            <a:avLst>
              <a:gd name="adj1" fmla="val 376190"/>
            </a:avLst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91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405" y="0"/>
            <a:ext cx="9954207" cy="7318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Variants Configuration 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141412" y="762000"/>
            <a:ext cx="10439400" cy="6096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=&gt;Variants </a:t>
            </a:r>
          </a:p>
          <a:p>
            <a:pPr marL="0" indent="0"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=&gt;Attributes</a:t>
            </a:r>
          </a:p>
          <a:p>
            <a:pPr marL="0" indent="0"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498641" y="1295400"/>
            <a:ext cx="6119771" cy="1905000"/>
            <a:chOff x="1498641" y="1295400"/>
            <a:chExt cx="6119771" cy="190500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000" r="17253" b="35238"/>
            <a:stretch/>
          </p:blipFill>
          <p:spPr bwMode="auto">
            <a:xfrm>
              <a:off x="1498641" y="1295400"/>
              <a:ext cx="6119771" cy="19050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2518602" y="1899075"/>
              <a:ext cx="2318508" cy="46312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635373" y="3962400"/>
            <a:ext cx="10135937" cy="2783638"/>
            <a:chOff x="1635373" y="3962400"/>
            <a:chExt cx="10135937" cy="2783638"/>
          </a:xfrm>
        </p:grpSpPr>
        <p:pic>
          <p:nvPicPr>
            <p:cNvPr id="3080" name="Picture 8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82"/>
            <a:stretch/>
          </p:blipFill>
          <p:spPr bwMode="auto">
            <a:xfrm>
              <a:off x="4837110" y="3962400"/>
              <a:ext cx="6934200" cy="2783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06" t="15435" r="51661" b="52232"/>
            <a:stretch/>
          </p:blipFill>
          <p:spPr bwMode="auto">
            <a:xfrm>
              <a:off x="1635373" y="4083013"/>
              <a:ext cx="1995056" cy="2365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ight Arrow 10"/>
            <p:cNvSpPr/>
            <p:nvPr/>
          </p:nvSpPr>
          <p:spPr>
            <a:xfrm>
              <a:off x="3656012" y="5638800"/>
              <a:ext cx="1206681" cy="30480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01095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 txBox="1">
            <a:spLocks/>
          </p:cNvSpPr>
          <p:nvPr/>
        </p:nvSpPr>
        <p:spPr>
          <a:xfrm>
            <a:off x="1141412" y="228600"/>
            <a:ext cx="10439400" cy="59893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 custom mode is set instantly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42088" y="847106"/>
            <a:ext cx="6955787" cy="2658094"/>
            <a:chOff x="1522412" y="1143000"/>
            <a:chExt cx="6745185" cy="2505694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9" t="28053" r="9314" b="17142"/>
            <a:stretch/>
          </p:blipFill>
          <p:spPr bwMode="auto">
            <a:xfrm>
              <a:off x="1522412" y="1143000"/>
              <a:ext cx="6745185" cy="25056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Oval 3"/>
            <p:cNvSpPr/>
            <p:nvPr/>
          </p:nvSpPr>
          <p:spPr>
            <a:xfrm>
              <a:off x="2360612" y="1143000"/>
              <a:ext cx="838200" cy="3810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" name="Right Brace 7"/>
            <p:cNvSpPr/>
            <p:nvPr/>
          </p:nvSpPr>
          <p:spPr>
            <a:xfrm>
              <a:off x="4341812" y="2667000"/>
              <a:ext cx="381000" cy="685800"/>
            </a:xfrm>
            <a:prstGeom prst="rightBrac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99012" y="2806719"/>
              <a:ext cx="3467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(Instantly Variants Mode)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06079" y="3810000"/>
            <a:ext cx="8510752" cy="2720959"/>
            <a:chOff x="1306079" y="3810000"/>
            <a:chExt cx="8510752" cy="2720959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39" t="16100" r="18345" b="37103"/>
            <a:stretch/>
          </p:blipFill>
          <p:spPr bwMode="auto">
            <a:xfrm>
              <a:off x="1306079" y="3810000"/>
              <a:ext cx="8510752" cy="2720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6361112" y="4648200"/>
              <a:ext cx="3455719" cy="52227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87361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05A6B55-2716-D60C-9AED-10471B2C2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2943261"/>
              </p:ext>
            </p:extLst>
          </p:nvPr>
        </p:nvGraphicFramePr>
        <p:xfrm>
          <a:off x="3198812" y="751593"/>
          <a:ext cx="9372600" cy="5354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56C3EE9-5494-1F9F-B27B-9D4245CDEC91}"/>
              </a:ext>
            </a:extLst>
          </p:cNvPr>
          <p:cNvSpPr/>
          <p:nvPr/>
        </p:nvSpPr>
        <p:spPr>
          <a:xfrm>
            <a:off x="836612" y="533400"/>
            <a:ext cx="3581400" cy="6324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rtlCol="0" anchor="t"/>
          <a:lstStyle/>
          <a:p>
            <a:pPr algn="just"/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stellar" panose="020A0402060406010301" pitchFamily="18" charset="0"/>
                <a:cs typeface="Times New Roman" panose="02020603050405020304" pitchFamily="18" charset="0"/>
              </a:rPr>
              <a:t>Presentation Outline</a:t>
            </a:r>
          </a:p>
        </p:txBody>
      </p:sp>
    </p:spTree>
    <p:extLst>
      <p:ext uri="{BB962C8B-B14F-4D97-AF65-F5344CB8AC3E}">
        <p14:creationId xmlns:p14="http://schemas.microsoft.com/office/powerpoint/2010/main" val="231365114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 txBox="1">
            <a:spLocks/>
          </p:cNvSpPr>
          <p:nvPr/>
        </p:nvSpPr>
        <p:spPr>
          <a:xfrm>
            <a:off x="1141412" y="228600"/>
            <a:ext cx="10744200" cy="6248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this product demand in sales order, it is shown in figure. </a:t>
            </a: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70070" r="11012" b="6250"/>
          <a:stretch/>
        </p:blipFill>
        <p:spPr bwMode="auto">
          <a:xfrm>
            <a:off x="1633868" y="762000"/>
            <a:ext cx="9184944" cy="154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5" t="19873" r="14512" b="14365"/>
          <a:stretch/>
        </p:blipFill>
        <p:spPr bwMode="auto">
          <a:xfrm>
            <a:off x="2229139" y="2514600"/>
            <a:ext cx="7994402" cy="4162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Elbow Connector 30"/>
          <p:cNvCxnSpPr>
            <a:stCxn id="6146" idx="1"/>
            <a:endCxn id="6148" idx="1"/>
          </p:cNvCxnSpPr>
          <p:nvPr/>
        </p:nvCxnSpPr>
        <p:spPr>
          <a:xfrm rot="10800000" flipH="1" flipV="1">
            <a:off x="1633867" y="1533791"/>
            <a:ext cx="595271" cy="3061964"/>
          </a:xfrm>
          <a:prstGeom prst="bentConnector3">
            <a:avLst>
              <a:gd name="adj1" fmla="val -38403"/>
            </a:avLst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34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 txBox="1">
            <a:spLocks/>
          </p:cNvSpPr>
          <p:nvPr/>
        </p:nvSpPr>
        <p:spPr>
          <a:xfrm>
            <a:off x="1141412" y="228600"/>
            <a:ext cx="10744200" cy="6248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another way by using Dynamic Variant Creation Mode</a:t>
            </a: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 is set create with one attribute with instantly variant mode</a:t>
            </a: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467747" y="3962400"/>
            <a:ext cx="9505292" cy="2743200"/>
            <a:chOff x="1467747" y="3962400"/>
            <a:chExt cx="9505292" cy="2743200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7" t="27083" r="10424" b="31547"/>
            <a:stretch/>
          </p:blipFill>
          <p:spPr bwMode="auto">
            <a:xfrm>
              <a:off x="1467747" y="4006755"/>
              <a:ext cx="9505292" cy="26988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Oval 13"/>
            <p:cNvSpPr/>
            <p:nvPr/>
          </p:nvSpPr>
          <p:spPr>
            <a:xfrm>
              <a:off x="2665412" y="3962400"/>
              <a:ext cx="1066800" cy="412845"/>
            </a:xfrm>
            <a:prstGeom prst="ellipse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21" name="Left Arrow 20"/>
          <p:cNvSpPr/>
          <p:nvPr/>
        </p:nvSpPr>
        <p:spPr>
          <a:xfrm>
            <a:off x="5689664" y="6152865"/>
            <a:ext cx="735553" cy="216932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6399212" y="6031889"/>
            <a:ext cx="3016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instantly variant mode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467747" y="751613"/>
            <a:ext cx="7827065" cy="2601187"/>
            <a:chOff x="1467747" y="751613"/>
            <a:chExt cx="7827065" cy="2601187"/>
          </a:xfrm>
        </p:grpSpPr>
        <p:grpSp>
          <p:nvGrpSpPr>
            <p:cNvPr id="19" name="Group 18"/>
            <p:cNvGrpSpPr/>
            <p:nvPr/>
          </p:nvGrpSpPr>
          <p:grpSpPr>
            <a:xfrm>
              <a:off x="1467747" y="751613"/>
              <a:ext cx="7750865" cy="2601187"/>
              <a:chOff x="0" y="1119116"/>
              <a:chExt cx="8925637" cy="3029382"/>
            </a:xfrm>
          </p:grpSpPr>
          <p:pic>
            <p:nvPicPr>
              <p:cNvPr id="7173" name="Picture 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299" r="31400" b="61850"/>
              <a:stretch/>
            </p:blipFill>
            <p:spPr bwMode="auto">
              <a:xfrm>
                <a:off x="0" y="1119116"/>
                <a:ext cx="8925636" cy="16716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74" name="Picture 6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372" r="31400" b="14418"/>
              <a:stretch/>
            </p:blipFill>
            <p:spPr bwMode="auto">
              <a:xfrm>
                <a:off x="1" y="2743200"/>
                <a:ext cx="8925636" cy="1405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9" name="Left Arrow 28"/>
            <p:cNvSpPr/>
            <p:nvPr/>
          </p:nvSpPr>
          <p:spPr>
            <a:xfrm>
              <a:off x="8609012" y="2646680"/>
              <a:ext cx="685800" cy="172720"/>
            </a:xfrm>
            <a:prstGeom prst="lef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91471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 txBox="1">
            <a:spLocks/>
          </p:cNvSpPr>
          <p:nvPr/>
        </p:nvSpPr>
        <p:spPr>
          <a:xfrm>
            <a:off x="989012" y="411480"/>
            <a:ext cx="10439400" cy="59893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another attribute with dynamically variant mode.</a:t>
            </a: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8" t="32013" r="8997" b="21494"/>
          <a:stretch/>
        </p:blipFill>
        <p:spPr bwMode="auto">
          <a:xfrm>
            <a:off x="1362109" y="1021080"/>
            <a:ext cx="8770903" cy="28103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Left Arrow 10"/>
          <p:cNvSpPr/>
          <p:nvPr/>
        </p:nvSpPr>
        <p:spPr>
          <a:xfrm>
            <a:off x="4951412" y="3375660"/>
            <a:ext cx="661761" cy="129540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408612" y="3200400"/>
            <a:ext cx="3467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dynamically variant mode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9" b="53854"/>
          <a:stretch/>
        </p:blipFill>
        <p:spPr bwMode="auto">
          <a:xfrm>
            <a:off x="1293812" y="4441907"/>
            <a:ext cx="9321669" cy="1958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Elbow Connector 3"/>
          <p:cNvCxnSpPr>
            <a:endCxn id="8194" idx="3"/>
          </p:cNvCxnSpPr>
          <p:nvPr/>
        </p:nvCxnSpPr>
        <p:spPr>
          <a:xfrm rot="16200000" flipH="1">
            <a:off x="8997071" y="3802943"/>
            <a:ext cx="2220953" cy="1015867"/>
          </a:xfrm>
          <a:prstGeom prst="bentConnector4">
            <a:avLst>
              <a:gd name="adj1" fmla="val 297"/>
              <a:gd name="adj2" fmla="val 143998"/>
            </a:avLst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ight Arrow 21"/>
          <p:cNvSpPr/>
          <p:nvPr/>
        </p:nvSpPr>
        <p:spPr>
          <a:xfrm>
            <a:off x="768315" y="6096000"/>
            <a:ext cx="601697" cy="2286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Up Arrow 22"/>
          <p:cNvSpPr/>
          <p:nvPr/>
        </p:nvSpPr>
        <p:spPr>
          <a:xfrm>
            <a:off x="3427412" y="1447800"/>
            <a:ext cx="152400" cy="4572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7658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 txBox="1">
            <a:spLocks/>
          </p:cNvSpPr>
          <p:nvPr/>
        </p:nvSpPr>
        <p:spPr>
          <a:xfrm>
            <a:off x="1423458" y="457200"/>
            <a:ext cx="10157354" cy="5943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=&gt;T-Shirt(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Pink , Cotton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and (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Pink , Silk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)is not available</a:t>
            </a: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=&gt; T-Shirt(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Silk , Black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not available and add Extra Price is $100</a:t>
            </a: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2" r="28320" b="42990"/>
          <a:stretch/>
        </p:blipFill>
        <p:spPr bwMode="auto">
          <a:xfrm>
            <a:off x="1827213" y="937041"/>
            <a:ext cx="7086599" cy="2263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" t="15934" r="34502" b="46875"/>
          <a:stretch/>
        </p:blipFill>
        <p:spPr bwMode="auto">
          <a:xfrm>
            <a:off x="1833740" y="4311554"/>
            <a:ext cx="7080072" cy="22875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4113212" y="5638800"/>
            <a:ext cx="609600" cy="2286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Rounded Rectangle 2"/>
          <p:cNvSpPr/>
          <p:nvPr/>
        </p:nvSpPr>
        <p:spPr>
          <a:xfrm>
            <a:off x="7008812" y="2514600"/>
            <a:ext cx="1752600" cy="6096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ounded Rectangle 12"/>
          <p:cNvSpPr/>
          <p:nvPr/>
        </p:nvSpPr>
        <p:spPr>
          <a:xfrm>
            <a:off x="7694612" y="5867400"/>
            <a:ext cx="1188042" cy="6096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13245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 txBox="1">
            <a:spLocks/>
          </p:cNvSpPr>
          <p:nvPr/>
        </p:nvSpPr>
        <p:spPr>
          <a:xfrm>
            <a:off x="1423458" y="228600"/>
            <a:ext cx="10157354" cy="6172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=&gt;Variant Grid Entry </a:t>
            </a: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with product configurator. </a:t>
            </a: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46190" y="3501713"/>
            <a:ext cx="6922674" cy="3116532"/>
            <a:chOff x="1872527" y="3581400"/>
            <a:chExt cx="6703230" cy="3116532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75" t="26954" r="8830" b="4827"/>
            <a:stretch/>
          </p:blipFill>
          <p:spPr bwMode="auto">
            <a:xfrm>
              <a:off x="1872527" y="3581400"/>
              <a:ext cx="6703230" cy="31165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Left Arrow 7"/>
            <p:cNvSpPr/>
            <p:nvPr/>
          </p:nvSpPr>
          <p:spPr>
            <a:xfrm>
              <a:off x="2894012" y="6172200"/>
              <a:ext cx="457200" cy="152400"/>
            </a:xfrm>
            <a:prstGeom prst="lef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746190" y="762000"/>
            <a:ext cx="6922674" cy="2194560"/>
            <a:chOff x="1746190" y="762000"/>
            <a:chExt cx="6922674" cy="2194560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99" r="18603" b="38806"/>
            <a:stretch/>
          </p:blipFill>
          <p:spPr bwMode="auto">
            <a:xfrm>
              <a:off x="1746190" y="762000"/>
              <a:ext cx="6922674" cy="21945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ounded Rectangle 1"/>
            <p:cNvSpPr/>
            <p:nvPr/>
          </p:nvSpPr>
          <p:spPr>
            <a:xfrm>
              <a:off x="2970212" y="2057400"/>
              <a:ext cx="2101530" cy="38100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56221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 txBox="1">
            <a:spLocks/>
          </p:cNvSpPr>
          <p:nvPr/>
        </p:nvSpPr>
        <p:spPr>
          <a:xfrm>
            <a:off x="1141412" y="304800"/>
            <a:ext cx="10157354" cy="6096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Sales Order, this product will show that defined value for each attribute. </a:t>
            </a:r>
          </a:p>
          <a:p>
            <a:pPr marL="0" indent="0"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74811" y="838200"/>
            <a:ext cx="4545277" cy="2819399"/>
            <a:chOff x="1130918" y="985383"/>
            <a:chExt cx="3959926" cy="2541587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85" t="11949" r="57810" b="32575"/>
            <a:stretch/>
          </p:blipFill>
          <p:spPr bwMode="auto">
            <a:xfrm>
              <a:off x="1130918" y="990599"/>
              <a:ext cx="2277300" cy="25363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8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74"/>
            <a:stretch/>
          </p:blipFill>
          <p:spPr bwMode="auto">
            <a:xfrm>
              <a:off x="3408218" y="985383"/>
              <a:ext cx="1682626" cy="2541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1674811" y="3810000"/>
            <a:ext cx="4545278" cy="2971800"/>
            <a:chOff x="1164173" y="3786105"/>
            <a:chExt cx="3867254" cy="2493963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02" t="12014" r="58102" b="33463"/>
            <a:stretch/>
          </p:blipFill>
          <p:spPr bwMode="auto">
            <a:xfrm>
              <a:off x="1164173" y="3787239"/>
              <a:ext cx="2244045" cy="24928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9" name="Picture 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60"/>
            <a:stretch/>
          </p:blipFill>
          <p:spPr bwMode="auto">
            <a:xfrm>
              <a:off x="3351212" y="3786105"/>
              <a:ext cx="1680215" cy="2493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6621854" y="2262650"/>
            <a:ext cx="4676911" cy="3033250"/>
            <a:chOff x="6476582" y="1219200"/>
            <a:chExt cx="4168104" cy="2590800"/>
          </a:xfrm>
        </p:grpSpPr>
        <p:pic>
          <p:nvPicPr>
            <p:cNvPr id="6151" name="Picture 7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44" t="11752" r="57713" b="31626"/>
            <a:stretch/>
          </p:blipFill>
          <p:spPr bwMode="auto">
            <a:xfrm>
              <a:off x="6476582" y="1219200"/>
              <a:ext cx="2223499" cy="25888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2" name="Picture 8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030"/>
            <a:stretch/>
          </p:blipFill>
          <p:spPr bwMode="auto">
            <a:xfrm>
              <a:off x="8700081" y="1219200"/>
              <a:ext cx="1944605" cy="259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865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 txBox="1">
            <a:spLocks/>
          </p:cNvSpPr>
          <p:nvPr/>
        </p:nvSpPr>
        <p:spPr>
          <a:xfrm>
            <a:off x="989012" y="304800"/>
            <a:ext cx="10157354" cy="6096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line, each T-Shirt with its variants are added. </a:t>
            </a:r>
          </a:p>
          <a:p>
            <a:pPr marL="0" indent="0"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7" r="8193" b="61364"/>
          <a:stretch/>
        </p:blipFill>
        <p:spPr bwMode="auto">
          <a:xfrm>
            <a:off x="1310253" y="4800599"/>
            <a:ext cx="10327565" cy="1488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5" t="53545" r="10554" b="3171"/>
          <a:stretch/>
        </p:blipFill>
        <p:spPr bwMode="auto">
          <a:xfrm>
            <a:off x="1291234" y="1014484"/>
            <a:ext cx="10346584" cy="3166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2284412" y="1752600"/>
            <a:ext cx="1600200" cy="14478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" name="Elbow Connector 4"/>
          <p:cNvCxnSpPr>
            <a:stCxn id="2" idx="3"/>
          </p:cNvCxnSpPr>
          <p:nvPr/>
        </p:nvCxnSpPr>
        <p:spPr>
          <a:xfrm>
            <a:off x="3884612" y="2476500"/>
            <a:ext cx="152400" cy="3467100"/>
          </a:xfrm>
          <a:prstGeom prst="bentConnector2">
            <a:avLst/>
          </a:prstGeom>
          <a:ln w="412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97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 txBox="1">
            <a:spLocks/>
          </p:cNvSpPr>
          <p:nvPr/>
        </p:nvSpPr>
        <p:spPr>
          <a:xfrm>
            <a:off x="989012" y="228600"/>
            <a:ext cx="10157354" cy="6096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Grid Entry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product’s attributes &amp; variants.</a:t>
            </a: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sales order, this product will show some variants are not available.</a:t>
            </a: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27052" r="9687" b="7649"/>
          <a:stretch/>
        </p:blipFill>
        <p:spPr bwMode="auto">
          <a:xfrm>
            <a:off x="1370012" y="838200"/>
            <a:ext cx="6629400" cy="29747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293812" y="4495800"/>
            <a:ext cx="8534400" cy="2194560"/>
            <a:chOff x="1293812" y="4327739"/>
            <a:chExt cx="8458200" cy="2343893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1" t="12127" r="9260" b="47388"/>
            <a:stretch/>
          </p:blipFill>
          <p:spPr bwMode="auto">
            <a:xfrm>
              <a:off x="1293812" y="4327739"/>
              <a:ext cx="8458200" cy="2343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8837612" y="5257800"/>
              <a:ext cx="914400" cy="3048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Oval 9"/>
            <p:cNvSpPr/>
            <p:nvPr/>
          </p:nvSpPr>
          <p:spPr>
            <a:xfrm>
              <a:off x="8837612" y="5732060"/>
              <a:ext cx="914400" cy="3048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Oval 10"/>
            <p:cNvSpPr/>
            <p:nvPr/>
          </p:nvSpPr>
          <p:spPr>
            <a:xfrm>
              <a:off x="5610489" y="5732060"/>
              <a:ext cx="914400" cy="3048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6180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 txBox="1">
            <a:spLocks/>
          </p:cNvSpPr>
          <p:nvPr/>
        </p:nvSpPr>
        <p:spPr>
          <a:xfrm>
            <a:off x="989012" y="457200"/>
            <a:ext cx="10157354" cy="6096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product with two variants are added in sales order.</a:t>
            </a: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1" t="13247" r="8639" b="48134"/>
          <a:stretch/>
        </p:blipFill>
        <p:spPr bwMode="auto">
          <a:xfrm>
            <a:off x="1119352" y="1143001"/>
            <a:ext cx="9875077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0" t="51041" r="10737" b="13620"/>
          <a:stretch/>
        </p:blipFill>
        <p:spPr bwMode="auto">
          <a:xfrm>
            <a:off x="1119352" y="4267200"/>
            <a:ext cx="9796516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own Arrow 3"/>
          <p:cNvSpPr/>
          <p:nvPr/>
        </p:nvSpPr>
        <p:spPr>
          <a:xfrm>
            <a:off x="1370012" y="3657600"/>
            <a:ext cx="304800" cy="60959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5127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 txBox="1">
            <a:spLocks/>
          </p:cNvSpPr>
          <p:nvPr/>
        </p:nvSpPr>
        <p:spPr>
          <a:xfrm>
            <a:off x="989012" y="304800"/>
            <a:ext cx="10157354" cy="6096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Optional Products are added in this product(T-Shirt).</a:t>
            </a:r>
          </a:p>
          <a:p>
            <a:pPr marL="0" indent="0"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250000"/>
              </a:lnSpc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89012" y="1317009"/>
            <a:ext cx="5562600" cy="1730991"/>
            <a:chOff x="1293812" y="830238"/>
            <a:chExt cx="6851176" cy="1685499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5" t="27234" r="9372" b="35634"/>
            <a:stretch/>
          </p:blipFill>
          <p:spPr bwMode="auto">
            <a:xfrm>
              <a:off x="1293812" y="830238"/>
              <a:ext cx="6851176" cy="1685499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ounded Rectangle 2"/>
            <p:cNvSpPr/>
            <p:nvPr/>
          </p:nvSpPr>
          <p:spPr>
            <a:xfrm>
              <a:off x="2396546" y="2159401"/>
              <a:ext cx="949936" cy="213802"/>
            </a:xfrm>
            <a:prstGeom prst="round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932612" y="1295400"/>
            <a:ext cx="4937760" cy="4389120"/>
            <a:chOff x="2183643" y="668740"/>
            <a:chExt cx="7784600" cy="6023607"/>
          </a:xfrm>
        </p:grpSpPr>
        <p:pic>
          <p:nvPicPr>
            <p:cNvPr id="15363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2" t="12266" r="55937" b="3125"/>
            <a:stretch/>
          </p:blipFill>
          <p:spPr bwMode="auto">
            <a:xfrm>
              <a:off x="2183643" y="668740"/>
              <a:ext cx="3739485" cy="60236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83" t="12266" r="16073" b="3125"/>
            <a:stretch/>
          </p:blipFill>
          <p:spPr bwMode="auto">
            <a:xfrm>
              <a:off x="5923128" y="668740"/>
              <a:ext cx="4045115" cy="60236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12" name="Elbow Connector 11"/>
          <p:cNvCxnSpPr/>
          <p:nvPr/>
        </p:nvCxnSpPr>
        <p:spPr>
          <a:xfrm>
            <a:off x="2170112" y="2936876"/>
            <a:ext cx="4762500" cy="1828800"/>
          </a:xfrm>
          <a:prstGeom prst="bentConnector3">
            <a:avLst>
              <a:gd name="adj1" fmla="val 137"/>
            </a:avLst>
          </a:prstGeom>
          <a:ln w="412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88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67911" y="325585"/>
            <a:ext cx="10360501" cy="6858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ERP 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6612" y="1524000"/>
            <a:ext cx="6019800" cy="3733800"/>
          </a:xfrm>
        </p:spPr>
        <p:txBody>
          <a:bodyPr/>
          <a:lstStyle/>
          <a:p>
            <a:pPr algn="just">
              <a:lnSpc>
                <a:spcPct val="130000"/>
              </a:lnSpc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 Resource Planning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‌A system organizations use to manage and integrate the essential parts of their businesses.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3"/>
          <a:stretch/>
        </p:blipFill>
        <p:spPr bwMode="auto">
          <a:xfrm>
            <a:off x="7389812" y="1491323"/>
            <a:ext cx="4191000" cy="3995077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61212" y="5558135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Example of ERP System</a:t>
            </a:r>
          </a:p>
        </p:txBody>
      </p:sp>
    </p:spTree>
    <p:extLst>
      <p:ext uri="{BB962C8B-B14F-4D97-AF65-F5344CB8AC3E}">
        <p14:creationId xmlns:p14="http://schemas.microsoft.com/office/powerpoint/2010/main" val="2804849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 txBox="1">
            <a:spLocks/>
          </p:cNvSpPr>
          <p:nvPr/>
        </p:nvSpPr>
        <p:spPr>
          <a:xfrm>
            <a:off x="989012" y="304800"/>
            <a:ext cx="10157354" cy="6096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250000"/>
              </a:lnSpc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12313" r="15876" b="3545"/>
          <a:stretch/>
        </p:blipFill>
        <p:spPr bwMode="auto">
          <a:xfrm>
            <a:off x="2817812" y="152400"/>
            <a:ext cx="5638800" cy="382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0" t="62934" r="11172" b="6655"/>
          <a:stretch/>
        </p:blipFill>
        <p:spPr bwMode="auto">
          <a:xfrm>
            <a:off x="857881" y="4495800"/>
            <a:ext cx="10368444" cy="2224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Elbow Connector 4"/>
          <p:cNvCxnSpPr/>
          <p:nvPr/>
        </p:nvCxnSpPr>
        <p:spPr>
          <a:xfrm rot="5400000">
            <a:off x="2322512" y="3924300"/>
            <a:ext cx="609600" cy="533400"/>
          </a:xfrm>
          <a:prstGeom prst="bentConnector3">
            <a:avLst>
              <a:gd name="adj1" fmla="val -10448"/>
            </a:avLst>
          </a:prstGeom>
          <a:ln w="412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61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405" y="-76200"/>
            <a:ext cx="9954207" cy="884238"/>
          </a:xfrm>
        </p:spPr>
        <p:txBody>
          <a:bodyPr>
            <a:normAutofit/>
          </a:bodyPr>
          <a:lstStyle/>
          <a:p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Packaging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141412" y="914400"/>
            <a:ext cx="10439400" cy="5638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=&gt;Product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Packagings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Inventory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80567" y="1469409"/>
            <a:ext cx="7204646" cy="2264392"/>
            <a:chOff x="1480566" y="1469408"/>
            <a:chExt cx="7560963" cy="2416791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045" r="18289" b="37500"/>
            <a:stretch/>
          </p:blipFill>
          <p:spPr bwMode="auto">
            <a:xfrm>
              <a:off x="1480566" y="1469408"/>
              <a:ext cx="7560963" cy="24167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ounded Rectangle 2"/>
            <p:cNvSpPr/>
            <p:nvPr/>
          </p:nvSpPr>
          <p:spPr>
            <a:xfrm>
              <a:off x="5942012" y="3428999"/>
              <a:ext cx="2514600" cy="45719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9" t="57836" r="10968" b="14132"/>
          <a:stretch/>
        </p:blipFill>
        <p:spPr bwMode="auto">
          <a:xfrm>
            <a:off x="1310184" y="4502624"/>
            <a:ext cx="10577013" cy="2050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10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 txBox="1">
            <a:spLocks/>
          </p:cNvSpPr>
          <p:nvPr/>
        </p:nvSpPr>
        <p:spPr>
          <a:xfrm>
            <a:off x="1141412" y="304800"/>
            <a:ext cx="10439400" cy="6248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sales order for this product that defined “packaging” in Product Create step</a:t>
            </a: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651" y="1173707"/>
            <a:ext cx="9255125" cy="166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6" t="60953" r="8793" b="1666"/>
          <a:stretch/>
        </p:blipFill>
        <p:spPr bwMode="auto">
          <a:xfrm>
            <a:off x="1648651" y="3657600"/>
            <a:ext cx="9424922" cy="2295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Elbow Connector 14"/>
          <p:cNvCxnSpPr/>
          <p:nvPr/>
        </p:nvCxnSpPr>
        <p:spPr>
          <a:xfrm rot="5400000" flipH="1" flipV="1">
            <a:off x="6672641" y="3688972"/>
            <a:ext cx="1967743" cy="228600"/>
          </a:xfrm>
          <a:prstGeom prst="bentConnector3">
            <a:avLst>
              <a:gd name="adj1" fmla="val 62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98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405" y="-76200"/>
            <a:ext cx="9954207" cy="8842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Team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141412" y="914400"/>
            <a:ext cx="10439400" cy="5638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=&gt;Sales Team</a:t>
            </a:r>
          </a:p>
          <a:p>
            <a:pPr marL="0" indent="0"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1" y="1524000"/>
            <a:ext cx="9652069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8" r="2345"/>
          <a:stretch/>
        </p:blipFill>
        <p:spPr bwMode="auto">
          <a:xfrm>
            <a:off x="1446212" y="1524001"/>
            <a:ext cx="9696518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 r="2240"/>
          <a:stretch/>
        </p:blipFill>
        <p:spPr bwMode="auto">
          <a:xfrm>
            <a:off x="1446212" y="1483675"/>
            <a:ext cx="9696518" cy="49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65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405" y="30162"/>
            <a:ext cx="9954207" cy="8842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Quotation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423458" y="918865"/>
            <a:ext cx="10157354" cy="5410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297500" y="1157120"/>
            <a:ext cx="9486901" cy="4933690"/>
            <a:chOff x="-1929531" y="1406703"/>
            <a:chExt cx="9486901" cy="4933690"/>
          </a:xfrm>
        </p:grpSpPr>
        <p:pic>
          <p:nvPicPr>
            <p:cNvPr id="1026" name="Picture 2" descr="C:\Users\Acer\Desktop\Picture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29531" y="1406703"/>
              <a:ext cx="9486901" cy="493369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2703615" y="2721224"/>
              <a:ext cx="3507475" cy="20557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03614" y="3184401"/>
              <a:ext cx="3542064" cy="20557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-447522" y="5759334"/>
              <a:ext cx="1788327" cy="195781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500" y="1152570"/>
            <a:ext cx="9694343" cy="493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297499" y="1164728"/>
            <a:ext cx="9694343" cy="4883486"/>
            <a:chOff x="2360612" y="1635102"/>
            <a:chExt cx="8510587" cy="4083484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0612" y="1635102"/>
              <a:ext cx="8510587" cy="40834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" name="Group 2"/>
            <p:cNvGrpSpPr/>
            <p:nvPr/>
          </p:nvGrpSpPr>
          <p:grpSpPr>
            <a:xfrm>
              <a:off x="6551612" y="3962400"/>
              <a:ext cx="1200471" cy="1219200"/>
              <a:chOff x="6885291" y="3864305"/>
              <a:chExt cx="1200471" cy="1219200"/>
            </a:xfrm>
          </p:grpSpPr>
          <p:sp>
            <p:nvSpPr>
              <p:cNvPr id="27" name="Bent-Up Arrow 26"/>
              <p:cNvSpPr/>
              <p:nvPr/>
            </p:nvSpPr>
            <p:spPr>
              <a:xfrm>
                <a:off x="7347899" y="4550105"/>
                <a:ext cx="137627" cy="533400"/>
              </a:xfrm>
              <a:prstGeom prst="bentUp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5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59" t="64205" r="52927" b="16275"/>
              <a:stretch/>
            </p:blipFill>
            <p:spPr bwMode="auto">
              <a:xfrm>
                <a:off x="6885291" y="3864305"/>
                <a:ext cx="1200471" cy="65359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9238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7005" y="76200"/>
            <a:ext cx="9954207" cy="8842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Quotation Template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060150" y="1173480"/>
            <a:ext cx="10157354" cy="52273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1" t="9328" r="51434" b="52643"/>
          <a:stretch/>
        </p:blipFill>
        <p:spPr bwMode="auto">
          <a:xfrm>
            <a:off x="912812" y="2057401"/>
            <a:ext cx="1825796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5" r="19743" b="24301"/>
          <a:stretch/>
        </p:blipFill>
        <p:spPr bwMode="auto">
          <a:xfrm>
            <a:off x="3046412" y="1524000"/>
            <a:ext cx="9058324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Elbow Connector 11"/>
          <p:cNvCxnSpPr>
            <a:stCxn id="23554" idx="0"/>
          </p:cNvCxnSpPr>
          <p:nvPr/>
        </p:nvCxnSpPr>
        <p:spPr>
          <a:xfrm rot="5400000" flipH="1" flipV="1">
            <a:off x="2245561" y="1256550"/>
            <a:ext cx="381001" cy="1220702"/>
          </a:xfrm>
          <a:prstGeom prst="bentConnector2">
            <a:avLst/>
          </a:prstGeom>
          <a:ln w="412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8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3" r="9254" b="12173"/>
          <a:stretch/>
        </p:blipFill>
        <p:spPr bwMode="auto">
          <a:xfrm>
            <a:off x="3046412" y="1524000"/>
            <a:ext cx="9058324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995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7005" y="76200"/>
            <a:ext cx="9954207" cy="8842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Quotation with Quotation Template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060150" y="1173480"/>
            <a:ext cx="10157354" cy="52273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58145" y="1180304"/>
            <a:ext cx="9561363" cy="5227320"/>
            <a:chOff x="1358145" y="1180304"/>
            <a:chExt cx="9561363" cy="5227320"/>
          </a:xfrm>
        </p:grpSpPr>
        <p:pic>
          <p:nvPicPr>
            <p:cNvPr id="2457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28" r="9058" b="2239"/>
            <a:stretch/>
          </p:blipFill>
          <p:spPr bwMode="auto">
            <a:xfrm>
              <a:off x="1358145" y="1180304"/>
              <a:ext cx="9561363" cy="5227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ounded Rectangle 4"/>
            <p:cNvSpPr/>
            <p:nvPr/>
          </p:nvSpPr>
          <p:spPr>
            <a:xfrm>
              <a:off x="3503612" y="4572000"/>
              <a:ext cx="2895600" cy="304800"/>
            </a:xfrm>
            <a:prstGeom prst="round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12" name="Elbow Connector 11"/>
            <p:cNvCxnSpPr/>
            <p:nvPr/>
          </p:nvCxnSpPr>
          <p:spPr>
            <a:xfrm rot="16200000" flipH="1">
              <a:off x="3925887" y="5140325"/>
              <a:ext cx="533400" cy="6350"/>
            </a:xfrm>
            <a:prstGeom prst="bentConnector3">
              <a:avLst/>
            </a:prstGeom>
            <a:ln w="412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57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2" r="10625" b="3125"/>
          <a:stretch/>
        </p:blipFill>
        <p:spPr bwMode="auto">
          <a:xfrm>
            <a:off x="1370012" y="1100278"/>
            <a:ext cx="9558402" cy="53005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168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1F091-D3EC-EB92-D1F8-49329DA03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443222"/>
            <a:ext cx="10500759" cy="6643378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Depending on our business, we may send the quotation to the customer for review, either in PDF format or online, before it becomes a confirmed Sales Order,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Or, we may immediately confirm Quotations into Sales Order.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products in Sales Order are physical products to be delivered.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441102" y="3925686"/>
            <a:ext cx="9682509" cy="1484514"/>
            <a:chOff x="1441102" y="3773286"/>
            <a:chExt cx="9682509" cy="14845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86E2C2-6EF6-F725-A66D-9059D9C3C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102" y="3773286"/>
              <a:ext cx="9682509" cy="1484514"/>
            </a:xfrm>
            <a:prstGeom prst="rect">
              <a:avLst/>
            </a:prstGeom>
            <a:ln w="34925">
              <a:noFill/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2209F6-10D3-0215-B62E-0091D4C4C710}"/>
                </a:ext>
              </a:extLst>
            </p:cNvPr>
            <p:cNvSpPr/>
            <p:nvPr/>
          </p:nvSpPr>
          <p:spPr>
            <a:xfrm>
              <a:off x="10245475" y="4352514"/>
              <a:ext cx="847576" cy="435009"/>
            </a:xfrm>
            <a:prstGeom prst="rect">
              <a:avLst/>
            </a:prstGeom>
            <a:noFill/>
            <a:ln w="349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ABAC6D2-A647-6E18-9D50-90912EF64D73}"/>
                </a:ext>
              </a:extLst>
            </p:cNvPr>
            <p:cNvSpPr/>
            <p:nvPr/>
          </p:nvSpPr>
          <p:spPr>
            <a:xfrm>
              <a:off x="9230203" y="4787523"/>
              <a:ext cx="984713" cy="435009"/>
            </a:xfrm>
            <a:prstGeom prst="roundRect">
              <a:avLst/>
            </a:prstGeom>
            <a:noFill/>
            <a:ln w="349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70012" y="1447800"/>
            <a:ext cx="9682508" cy="1371600"/>
            <a:chOff x="1441103" y="1447800"/>
            <a:chExt cx="9834909" cy="1371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8BB3129-2F29-50D1-B903-965254EE9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103" y="1447800"/>
              <a:ext cx="9834909" cy="1371600"/>
            </a:xfrm>
            <a:prstGeom prst="rect">
              <a:avLst/>
            </a:prstGeom>
          </p:spPr>
        </p:pic>
        <p:sp>
          <p:nvSpPr>
            <p:cNvPr id="2" name="Rounded Rectangle 1"/>
            <p:cNvSpPr/>
            <p:nvPr/>
          </p:nvSpPr>
          <p:spPr>
            <a:xfrm>
              <a:off x="9599613" y="2286000"/>
              <a:ext cx="990600" cy="45720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53705466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0221A0F3-83E0-B742-3894-CBA855C3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Invoicing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1F091-D3EC-EB92-D1F8-49329DA03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143000"/>
            <a:ext cx="10360501" cy="5021069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Invoice what is ordered (Ordered Quantities)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Invoice what is delivered (Delivered Quantities)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8FFCD1D-0644-475B-B03F-25A5BF875511}"/>
              </a:ext>
            </a:extLst>
          </p:cNvPr>
          <p:cNvGrpSpPr/>
          <p:nvPr/>
        </p:nvGrpSpPr>
        <p:grpSpPr>
          <a:xfrm>
            <a:off x="1751012" y="2204043"/>
            <a:ext cx="10143111" cy="4190858"/>
            <a:chOff x="1751012" y="2316030"/>
            <a:chExt cx="10143111" cy="419085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6F6A9A-E425-C4F6-40CE-03397F1E7FDE}"/>
                </a:ext>
              </a:extLst>
            </p:cNvPr>
            <p:cNvSpPr txBox="1"/>
            <p:nvPr/>
          </p:nvSpPr>
          <p:spPr>
            <a:xfrm>
              <a:off x="3808412" y="2316030"/>
              <a:ext cx="228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Invoicing Policy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93E88B2-216C-1887-17B4-2D79780D161C}"/>
                </a:ext>
              </a:extLst>
            </p:cNvPr>
            <p:cNvGrpSpPr/>
            <p:nvPr/>
          </p:nvGrpSpPr>
          <p:grpSpPr>
            <a:xfrm>
              <a:off x="1751012" y="3205830"/>
              <a:ext cx="10143111" cy="3301058"/>
              <a:chOff x="1751012" y="3205830"/>
              <a:chExt cx="10143111" cy="3301058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D7C1CD1-25FD-9D2D-F3D3-907F6E593EBB}"/>
                  </a:ext>
                </a:extLst>
              </p:cNvPr>
              <p:cNvGrpSpPr/>
              <p:nvPr/>
            </p:nvGrpSpPr>
            <p:grpSpPr>
              <a:xfrm>
                <a:off x="1751012" y="3205830"/>
                <a:ext cx="7981258" cy="3301058"/>
                <a:chOff x="2198274" y="3238500"/>
                <a:chExt cx="7981258" cy="3301058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814C575-1AE6-8689-411F-C1226A2EE8BF}"/>
                    </a:ext>
                  </a:extLst>
                </p:cNvPr>
                <p:cNvGrpSpPr/>
                <p:nvPr/>
              </p:nvGrpSpPr>
              <p:grpSpPr>
                <a:xfrm>
                  <a:off x="2198274" y="5143500"/>
                  <a:ext cx="457200" cy="1143000"/>
                  <a:chOff x="1522412" y="2819400"/>
                  <a:chExt cx="457200" cy="1143000"/>
                </a:xfrm>
              </p:grpSpPr>
              <p:sp>
                <p:nvSpPr>
                  <p:cNvPr id="23" name="Smiley Face 22">
                    <a:extLst>
                      <a:ext uri="{FF2B5EF4-FFF2-40B4-BE49-F238E27FC236}">
                        <a16:creationId xmlns:a16="http://schemas.microsoft.com/office/drawing/2014/main" id="{A71F63B5-4922-4143-380A-C8AE299FA473}"/>
                      </a:ext>
                    </a:extLst>
                  </p:cNvPr>
                  <p:cNvSpPr/>
                  <p:nvPr/>
                </p:nvSpPr>
                <p:spPr>
                  <a:xfrm>
                    <a:off x="1522412" y="2819400"/>
                    <a:ext cx="457200" cy="381000"/>
                  </a:xfrm>
                  <a:prstGeom prst="smileyFace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/>
                  </a:p>
                </p:txBody>
              </p:sp>
              <p:sp>
                <p:nvSpPr>
                  <p:cNvPr id="24" name="Flowchart: Delay 23">
                    <a:extLst>
                      <a:ext uri="{FF2B5EF4-FFF2-40B4-BE49-F238E27FC236}">
                        <a16:creationId xmlns:a16="http://schemas.microsoft.com/office/drawing/2014/main" id="{472DD005-857A-06CF-75A6-746FF3E299A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370012" y="3429000"/>
                    <a:ext cx="762000" cy="304800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/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A2EA6B51-C298-8195-6C2A-B53E48C2E39E}"/>
                    </a:ext>
                  </a:extLst>
                </p:cNvPr>
                <p:cNvGrpSpPr/>
                <p:nvPr/>
              </p:nvGrpSpPr>
              <p:grpSpPr>
                <a:xfrm>
                  <a:off x="2274473" y="3238500"/>
                  <a:ext cx="457200" cy="1143000"/>
                  <a:chOff x="1522412" y="2819400"/>
                  <a:chExt cx="457200" cy="1143000"/>
                </a:xfrm>
              </p:grpSpPr>
              <p:sp>
                <p:nvSpPr>
                  <p:cNvPr id="27" name="Smiley Face 26">
                    <a:extLst>
                      <a:ext uri="{FF2B5EF4-FFF2-40B4-BE49-F238E27FC236}">
                        <a16:creationId xmlns:a16="http://schemas.microsoft.com/office/drawing/2014/main" id="{F2134C61-12C5-D1FC-0565-0AAE7E62B2AF}"/>
                      </a:ext>
                    </a:extLst>
                  </p:cNvPr>
                  <p:cNvSpPr/>
                  <p:nvPr/>
                </p:nvSpPr>
                <p:spPr>
                  <a:xfrm>
                    <a:off x="1522412" y="2819400"/>
                    <a:ext cx="457200" cy="381000"/>
                  </a:xfrm>
                  <a:prstGeom prst="smileyFace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/>
                  </a:p>
                </p:txBody>
              </p:sp>
              <p:sp>
                <p:nvSpPr>
                  <p:cNvPr id="28" name="Flowchart: Delay 27">
                    <a:extLst>
                      <a:ext uri="{FF2B5EF4-FFF2-40B4-BE49-F238E27FC236}">
                        <a16:creationId xmlns:a16="http://schemas.microsoft.com/office/drawing/2014/main" id="{6C9A2DC7-6FAD-596E-EB44-6EDF2181AA7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370012" y="3429000"/>
                    <a:ext cx="762000" cy="304800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/>
                  </a:p>
                </p:txBody>
              </p:sp>
            </p:grpSp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2862867-DAC8-8846-371D-68C83A956D6E}"/>
                    </a:ext>
                  </a:extLst>
                </p:cNvPr>
                <p:cNvSpPr/>
                <p:nvPr/>
              </p:nvSpPr>
              <p:spPr>
                <a:xfrm>
                  <a:off x="8198332" y="3653534"/>
                  <a:ext cx="1981200" cy="609600"/>
                </a:xfrm>
                <a:prstGeom prst="round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Sales</a:t>
                  </a:r>
                </a:p>
              </p:txBody>
            </p:sp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17ED9C5D-081B-5C6C-1077-A2F19EF0D642}"/>
                    </a:ext>
                  </a:extLst>
                </p:cNvPr>
                <p:cNvSpPr/>
                <p:nvPr/>
              </p:nvSpPr>
              <p:spPr>
                <a:xfrm>
                  <a:off x="8189981" y="5554469"/>
                  <a:ext cx="1981200" cy="609600"/>
                </a:xfrm>
                <a:prstGeom prst="round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Sales</a:t>
                  </a:r>
                </a:p>
              </p:txBody>
            </p: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E14AB725-3CBC-460B-5F19-7BF5198DBDAE}"/>
                    </a:ext>
                  </a:extLst>
                </p:cNvPr>
                <p:cNvGrpSpPr/>
                <p:nvPr/>
              </p:nvGrpSpPr>
              <p:grpSpPr>
                <a:xfrm>
                  <a:off x="2970212" y="3251681"/>
                  <a:ext cx="5208242" cy="3287877"/>
                  <a:chOff x="2970212" y="3251681"/>
                  <a:chExt cx="5208242" cy="3287877"/>
                </a:xfrm>
              </p:grpSpPr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EA7D0E11-1041-B98B-A345-568BD5E410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70212" y="3787713"/>
                    <a:ext cx="5208242" cy="2228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01DD18F-D0B5-A003-76BE-D292FE880E5E}"/>
                      </a:ext>
                    </a:extLst>
                  </p:cNvPr>
                  <p:cNvSpPr txBox="1"/>
                  <p:nvPr/>
                </p:nvSpPr>
                <p:spPr>
                  <a:xfrm>
                    <a:off x="4759393" y="3251681"/>
                    <a:ext cx="228600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Invoice</a:t>
                    </a:r>
                  </a:p>
                </p:txBody>
              </p:sp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B9249554-AF2E-DA35-C7DF-A4F2B6690F5B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798" y="6077893"/>
                    <a:ext cx="228600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Invoice</a:t>
                    </a:r>
                  </a:p>
                </p:txBody>
              </p: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DF8F0F2-0DA1-9CAD-9DC3-A41A5FBDEB0A}"/>
                    </a:ext>
                  </a:extLst>
                </p:cNvPr>
                <p:cNvGrpSpPr/>
                <p:nvPr/>
              </p:nvGrpSpPr>
              <p:grpSpPr>
                <a:xfrm>
                  <a:off x="2970212" y="4078357"/>
                  <a:ext cx="5228120" cy="1550275"/>
                  <a:chOff x="2970212" y="4078357"/>
                  <a:chExt cx="5228120" cy="1550275"/>
                </a:xfrm>
              </p:grpSpPr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94497F9E-2AF2-D43E-E8DD-3478A1F53A2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970212" y="4078357"/>
                    <a:ext cx="5228120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D651147C-22D0-B362-4202-F29BF698987E}"/>
                      </a:ext>
                    </a:extLst>
                  </p:cNvPr>
                  <p:cNvSpPr txBox="1"/>
                  <p:nvPr/>
                </p:nvSpPr>
                <p:spPr>
                  <a:xfrm>
                    <a:off x="4831428" y="4160358"/>
                    <a:ext cx="228600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Deliver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FE452E22-2D84-ECAD-7635-28DFAB40AA5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798" y="5166967"/>
                    <a:ext cx="228600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Deliver</a:t>
                    </a:r>
                  </a:p>
                </p:txBody>
              </p:sp>
            </p:grp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FAF68944-A1B1-F76A-5122-3DE7D95496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1739" y="6001216"/>
                  <a:ext cx="5208242" cy="2228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9251DBEE-59C4-CE9F-2623-BE4EE21D58C4}"/>
                    </a:ext>
                  </a:extLst>
                </p:cNvPr>
                <p:cNvCxnSpPr/>
                <p:nvPr/>
              </p:nvCxnSpPr>
              <p:spPr>
                <a:xfrm flipH="1">
                  <a:off x="2950334" y="5628632"/>
                  <a:ext cx="522812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BA0E15F-C43A-8012-F8E9-A0454BA52940}"/>
                  </a:ext>
                </a:extLst>
              </p:cNvPr>
              <p:cNvSpPr txBox="1"/>
              <p:nvPr/>
            </p:nvSpPr>
            <p:spPr>
              <a:xfrm>
                <a:off x="10047009" y="3429000"/>
                <a:ext cx="184711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Ordered</a:t>
                </a:r>
              </a:p>
              <a:p>
                <a:pPr algn="just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Quantities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29F627D-772A-6BA9-C3F9-BA949ECD30D1}"/>
                  </a:ext>
                </a:extLst>
              </p:cNvPr>
              <p:cNvSpPr txBox="1"/>
              <p:nvPr/>
            </p:nvSpPr>
            <p:spPr>
              <a:xfrm>
                <a:off x="10047009" y="5377952"/>
                <a:ext cx="184711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Delivered</a:t>
                </a:r>
              </a:p>
              <a:p>
                <a:pPr algn="just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Quantities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7846532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0221A0F3-83E0-B742-3894-CBA855C3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515331"/>
            <a:ext cx="10360501" cy="48736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Invoice based on Ordered Quantities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062" y="2239547"/>
            <a:ext cx="10360501" cy="3830722"/>
          </a:xfrm>
        </p:spPr>
        <p:txBody>
          <a:bodyPr/>
          <a:lstStyle/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product is ready to be invoiced so the quantity is shown in bold blue.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Invoice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 is solid. This indicates the entire order is set to “Ordered Quantity” for the invoicing policy.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BA2E7E-533A-A459-09C1-F59A88B41633}"/>
              </a:ext>
            </a:extLst>
          </p:cNvPr>
          <p:cNvGrpSpPr/>
          <p:nvPr/>
        </p:nvGrpSpPr>
        <p:grpSpPr>
          <a:xfrm>
            <a:off x="1674812" y="4154908"/>
            <a:ext cx="9017968" cy="786642"/>
            <a:chOff x="1674812" y="3329572"/>
            <a:chExt cx="9017968" cy="78664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7F09C8-0B17-0E5D-8821-D2D2BD9F0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4812" y="3329572"/>
              <a:ext cx="9017968" cy="7866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C10A6C-8A51-E0C4-5ABA-624C2554DE2D}"/>
                </a:ext>
              </a:extLst>
            </p:cNvPr>
            <p:cNvSpPr/>
            <p:nvPr/>
          </p:nvSpPr>
          <p:spPr>
            <a:xfrm>
              <a:off x="1674812" y="3329572"/>
              <a:ext cx="838200" cy="404228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1545940-77DD-B76E-62B6-B39AAE5A7882}"/>
              </a:ext>
            </a:extLst>
          </p:cNvPr>
          <p:cNvGrpSpPr/>
          <p:nvPr/>
        </p:nvGrpSpPr>
        <p:grpSpPr>
          <a:xfrm>
            <a:off x="1674812" y="1437004"/>
            <a:ext cx="9525000" cy="1266088"/>
            <a:chOff x="1674812" y="1437004"/>
            <a:chExt cx="9525000" cy="12660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4AAB81-87A9-09C8-C4FD-0904EE170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4812" y="1437004"/>
              <a:ext cx="9525000" cy="126608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C1F73BE-085F-0549-CB0D-365BC2E7DDF4}"/>
                </a:ext>
              </a:extLst>
            </p:cNvPr>
            <p:cNvSpPr/>
            <p:nvPr/>
          </p:nvSpPr>
          <p:spPr>
            <a:xfrm>
              <a:off x="4799012" y="2133600"/>
              <a:ext cx="3200400" cy="3048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74280978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0425" y="304800"/>
            <a:ext cx="10360501" cy="7159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ERP Applications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280F3B-E62A-83AF-2C3A-43C4CF68E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32131"/>
            <a:ext cx="6019799" cy="4335269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Enterprise-wide integration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(or near real-time) operations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Common Database 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C:\Users\Acer\Desktop\ER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62" y="1535462"/>
            <a:ext cx="4210050" cy="399592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6412" y="5558135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ERP System</a:t>
            </a:r>
          </a:p>
        </p:txBody>
      </p:sp>
    </p:spTree>
    <p:extLst>
      <p:ext uri="{BB962C8B-B14F-4D97-AF65-F5344CB8AC3E}">
        <p14:creationId xmlns:p14="http://schemas.microsoft.com/office/powerpoint/2010/main" val="41734098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build="p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3736" y="281203"/>
            <a:ext cx="10360501" cy="6325909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clicking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Invoice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C2DFC9E-F279-6BEE-AF9F-1F960C87118E}"/>
              </a:ext>
            </a:extLst>
          </p:cNvPr>
          <p:cNvGrpSpPr/>
          <p:nvPr/>
        </p:nvGrpSpPr>
        <p:grpSpPr>
          <a:xfrm>
            <a:off x="1728567" y="897420"/>
            <a:ext cx="8451437" cy="2515015"/>
            <a:chOff x="1757775" y="762000"/>
            <a:chExt cx="9402487" cy="29722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C577A1-0CE8-6795-D819-F4E7AA81E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7775" y="762000"/>
              <a:ext cx="9402487" cy="2972215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0ECE7A-8787-F7F2-A14A-7C12E07EB0E0}"/>
                </a:ext>
              </a:extLst>
            </p:cNvPr>
            <p:cNvCxnSpPr/>
            <p:nvPr/>
          </p:nvCxnSpPr>
          <p:spPr>
            <a:xfrm flipH="1">
              <a:off x="4617805" y="2057400"/>
              <a:ext cx="1905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24B414-2DAB-146D-2249-36EDD4215C2E}"/>
                </a:ext>
              </a:extLst>
            </p:cNvPr>
            <p:cNvSpPr/>
            <p:nvPr/>
          </p:nvSpPr>
          <p:spPr>
            <a:xfrm>
              <a:off x="1800844" y="3085773"/>
              <a:ext cx="1752600" cy="54314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0C4EB3-4B72-4D6E-262D-A9191778E022}"/>
              </a:ext>
            </a:extLst>
          </p:cNvPr>
          <p:cNvGrpSpPr/>
          <p:nvPr/>
        </p:nvGrpSpPr>
        <p:grpSpPr>
          <a:xfrm>
            <a:off x="1730292" y="3705934"/>
            <a:ext cx="8451437" cy="854799"/>
            <a:chOff x="1741094" y="4120950"/>
            <a:chExt cx="9402487" cy="87437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D2C34D1-84D1-0E44-0A48-BB1846866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094" y="4120950"/>
              <a:ext cx="9402487" cy="87437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73AECC-700C-4751-5C6D-B3F67C1BADA8}"/>
                </a:ext>
              </a:extLst>
            </p:cNvPr>
            <p:cNvSpPr/>
            <p:nvPr/>
          </p:nvSpPr>
          <p:spPr>
            <a:xfrm>
              <a:off x="1757775" y="4628052"/>
              <a:ext cx="571295" cy="3429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3EB3872-E3B2-074F-C5F7-FE72B6FFE1D8}"/>
              </a:ext>
            </a:extLst>
          </p:cNvPr>
          <p:cNvGrpSpPr/>
          <p:nvPr/>
        </p:nvGrpSpPr>
        <p:grpSpPr>
          <a:xfrm>
            <a:off x="1745286" y="4807678"/>
            <a:ext cx="8465371" cy="963943"/>
            <a:chOff x="1745286" y="4807678"/>
            <a:chExt cx="8465371" cy="96394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3C386FF-0E71-B651-8174-A9ED1F25B4EB}"/>
                </a:ext>
              </a:extLst>
            </p:cNvPr>
            <p:cNvGrpSpPr/>
            <p:nvPr/>
          </p:nvGrpSpPr>
          <p:grpSpPr>
            <a:xfrm>
              <a:off x="1745286" y="4807678"/>
              <a:ext cx="8465371" cy="963943"/>
              <a:chOff x="1728567" y="5254796"/>
              <a:chExt cx="9410837" cy="895615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D0A2E51-95D0-EFA3-049F-7815FC906C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8567" y="5254796"/>
                <a:ext cx="9410837" cy="895615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3A8744A-E0A1-B5D0-6480-53C4C73F759D}"/>
                  </a:ext>
                </a:extLst>
              </p:cNvPr>
              <p:cNvSpPr/>
              <p:nvPr/>
            </p:nvSpPr>
            <p:spPr>
              <a:xfrm>
                <a:off x="10460258" y="5769411"/>
                <a:ext cx="679146" cy="3810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AAD365-697A-1009-231C-783BF2C54142}"/>
                </a:ext>
              </a:extLst>
            </p:cNvPr>
            <p:cNvSpPr/>
            <p:nvPr/>
          </p:nvSpPr>
          <p:spPr>
            <a:xfrm>
              <a:off x="2360612" y="5398336"/>
              <a:ext cx="981995" cy="336501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493237092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3736" y="281203"/>
            <a:ext cx="10360501" cy="6325909"/>
          </a:xfrm>
        </p:spPr>
        <p:txBody>
          <a:bodyPr>
            <a:normAutofit lnSpcReduction="1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clicking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invoicing, the product can be delivered.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CEAC88-E8F5-1CF2-FB8B-D24A0B1F9E4E}"/>
              </a:ext>
            </a:extLst>
          </p:cNvPr>
          <p:cNvGrpSpPr/>
          <p:nvPr/>
        </p:nvGrpSpPr>
        <p:grpSpPr>
          <a:xfrm>
            <a:off x="1730292" y="921132"/>
            <a:ext cx="9204797" cy="2784802"/>
            <a:chOff x="1730292" y="921132"/>
            <a:chExt cx="9204797" cy="27848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684F4E-656D-1B0A-29B4-ED05CABB6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0292" y="921132"/>
              <a:ext cx="9204797" cy="278480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335F13-8996-D98A-8356-9227C29D9001}"/>
                </a:ext>
              </a:extLst>
            </p:cNvPr>
            <p:cNvSpPr/>
            <p:nvPr/>
          </p:nvSpPr>
          <p:spPr>
            <a:xfrm>
              <a:off x="1730292" y="3048000"/>
              <a:ext cx="1316120" cy="5334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76EA0A4-8FE9-8565-E066-E49B525D9199}"/>
                </a:ext>
              </a:extLst>
            </p:cNvPr>
            <p:cNvCxnSpPr/>
            <p:nvPr/>
          </p:nvCxnSpPr>
          <p:spPr>
            <a:xfrm flipH="1">
              <a:off x="8529486" y="1471967"/>
              <a:ext cx="68580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40C72F7-EE8B-7E32-E1D8-9A9C248ED90F}"/>
              </a:ext>
            </a:extLst>
          </p:cNvPr>
          <p:cNvGrpSpPr/>
          <p:nvPr/>
        </p:nvGrpSpPr>
        <p:grpSpPr>
          <a:xfrm>
            <a:off x="1730292" y="3886200"/>
            <a:ext cx="9204797" cy="1723911"/>
            <a:chOff x="1730292" y="3886200"/>
            <a:chExt cx="9204797" cy="17239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615BAB-65E1-903A-6451-E7EEE15F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0292" y="3886200"/>
              <a:ext cx="9204797" cy="1723911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8AFB2C7-DED4-59B8-156A-25014B146C25}"/>
                </a:ext>
              </a:extLst>
            </p:cNvPr>
            <p:cNvCxnSpPr/>
            <p:nvPr/>
          </p:nvCxnSpPr>
          <p:spPr>
            <a:xfrm>
              <a:off x="8304212" y="5105400"/>
              <a:ext cx="1295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5383688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0221A0F3-83E0-B742-3894-CBA855C3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515331"/>
            <a:ext cx="10360501" cy="48736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Invoice based on Delivered Quantities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3738" y="1393032"/>
            <a:ext cx="10360501" cy="506167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product is not yet ready to be invoiced so the quantity is shown in black.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Invoice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 is white background. This indicates there are no invoiceable lines, and as a result of the only product being set to “Delivered Quantity” for the invoicing policy.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758D1A-6AAA-8FCC-958C-24A792BF7A2E}"/>
              </a:ext>
            </a:extLst>
          </p:cNvPr>
          <p:cNvGrpSpPr/>
          <p:nvPr/>
        </p:nvGrpSpPr>
        <p:grpSpPr>
          <a:xfrm>
            <a:off x="1673224" y="3711829"/>
            <a:ext cx="10133012" cy="845654"/>
            <a:chOff x="1673224" y="3711829"/>
            <a:chExt cx="10133012" cy="84565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ED72FF7-8096-D7D3-2033-36DA7C6F3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3224" y="3711829"/>
              <a:ext cx="10133012" cy="84565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2D581F-4BCE-32FA-19BC-5596EE9BC516}"/>
                </a:ext>
              </a:extLst>
            </p:cNvPr>
            <p:cNvSpPr/>
            <p:nvPr/>
          </p:nvSpPr>
          <p:spPr>
            <a:xfrm>
              <a:off x="1673224" y="3743739"/>
              <a:ext cx="914400" cy="3048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BACB379-379E-6F0C-556D-22167F8C3CD5}"/>
                </a:ext>
              </a:extLst>
            </p:cNvPr>
            <p:cNvSpPr/>
            <p:nvPr/>
          </p:nvSpPr>
          <p:spPr>
            <a:xfrm>
              <a:off x="9725805" y="4056385"/>
              <a:ext cx="1259275" cy="501098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81EDAFB-418B-29CD-2631-E66BF86639C4}"/>
              </a:ext>
            </a:extLst>
          </p:cNvPr>
          <p:cNvGrpSpPr/>
          <p:nvPr/>
        </p:nvGrpSpPr>
        <p:grpSpPr>
          <a:xfrm>
            <a:off x="1640094" y="1066968"/>
            <a:ext cx="9974145" cy="1438922"/>
            <a:chOff x="1640094" y="1066968"/>
            <a:chExt cx="9974145" cy="14389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32E1191-BE18-7D55-5EEA-1883D41AA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094" y="1066968"/>
              <a:ext cx="9974145" cy="143892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6F557C-F1CC-E065-1840-1C99B34D52BD}"/>
                </a:ext>
              </a:extLst>
            </p:cNvPr>
            <p:cNvSpPr/>
            <p:nvPr/>
          </p:nvSpPr>
          <p:spPr>
            <a:xfrm>
              <a:off x="4799012" y="1814601"/>
              <a:ext cx="3375414" cy="242799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4140131479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3738" y="479488"/>
            <a:ext cx="10360501" cy="5975224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clicking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smart button, the product is ready to be delivered.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Operations line, 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clicking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button, the product is delivered.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0C87188-1060-C1C3-41C0-2F15B6FD9E86}"/>
              </a:ext>
            </a:extLst>
          </p:cNvPr>
          <p:cNvGrpSpPr/>
          <p:nvPr/>
        </p:nvGrpSpPr>
        <p:grpSpPr>
          <a:xfrm>
            <a:off x="1598612" y="1329572"/>
            <a:ext cx="10015627" cy="977774"/>
            <a:chOff x="1587403" y="1092870"/>
            <a:chExt cx="10015627" cy="9777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966CB9-4771-E474-3E0F-610832321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403" y="1092870"/>
              <a:ext cx="10015627" cy="96783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F0A1BC-144E-D3E5-FFC8-61060592766A}"/>
                </a:ext>
              </a:extLst>
            </p:cNvPr>
            <p:cNvSpPr/>
            <p:nvPr/>
          </p:nvSpPr>
          <p:spPr>
            <a:xfrm>
              <a:off x="1587403" y="1613444"/>
              <a:ext cx="685800" cy="4572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C97AB0-C452-3F5F-E5E4-5B7E040496F9}"/>
              </a:ext>
            </a:extLst>
          </p:cNvPr>
          <p:cNvGrpSpPr/>
          <p:nvPr/>
        </p:nvGrpSpPr>
        <p:grpSpPr>
          <a:xfrm>
            <a:off x="1598612" y="3046904"/>
            <a:ext cx="9829345" cy="1324186"/>
            <a:chOff x="1599067" y="2471269"/>
            <a:chExt cx="10003963" cy="14341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6353DA-7D96-59A7-3371-A503660C2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9067" y="2471269"/>
              <a:ext cx="10003963" cy="143419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CF0D1E-1465-AE91-6F8B-F379576D3C9B}"/>
                </a:ext>
              </a:extLst>
            </p:cNvPr>
            <p:cNvSpPr/>
            <p:nvPr/>
          </p:nvSpPr>
          <p:spPr>
            <a:xfrm>
              <a:off x="5103812" y="2819400"/>
              <a:ext cx="3733800" cy="6858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08592E2-4716-F74F-1462-8D8D075FEE54}"/>
              </a:ext>
            </a:extLst>
          </p:cNvPr>
          <p:cNvGrpSpPr/>
          <p:nvPr/>
        </p:nvGrpSpPr>
        <p:grpSpPr>
          <a:xfrm>
            <a:off x="1598612" y="5237737"/>
            <a:ext cx="8547527" cy="852872"/>
            <a:chOff x="1674812" y="1143000"/>
            <a:chExt cx="8547527" cy="8528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F10051-634E-9D78-C420-9DDD9D27E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4812" y="1143000"/>
              <a:ext cx="8547527" cy="85287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11943D-EE7A-70E3-4147-3A71B365DA43}"/>
                </a:ext>
              </a:extLst>
            </p:cNvPr>
            <p:cNvSpPr/>
            <p:nvPr/>
          </p:nvSpPr>
          <p:spPr>
            <a:xfrm>
              <a:off x="9599612" y="1524000"/>
              <a:ext cx="622727" cy="471872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4290423796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2476" y="335549"/>
            <a:ext cx="10360501" cy="6195363"/>
          </a:xfrm>
        </p:spPr>
        <p:txBody>
          <a:bodyPr>
            <a:noAutofit/>
          </a:bodyPr>
          <a:lstStyle/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the product has been delivered, we will then have the option to 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Invoice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Lines,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Odoo, by understanding what the colors and styles mean, we will immediately know what the next expected steps are.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75C01B-131C-5F26-5784-A5BA8DC5E26D}"/>
              </a:ext>
            </a:extLst>
          </p:cNvPr>
          <p:cNvGrpSpPr/>
          <p:nvPr/>
        </p:nvGrpSpPr>
        <p:grpSpPr>
          <a:xfrm>
            <a:off x="1698418" y="752768"/>
            <a:ext cx="9271802" cy="1039293"/>
            <a:chOff x="1663286" y="2283869"/>
            <a:chExt cx="9271802" cy="10392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65DBD7-9902-8F3B-784D-5ACB9E9FF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3286" y="2283869"/>
              <a:ext cx="9271802" cy="103929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526623-5F7D-9E6B-57D5-F2B0FF46DAFE}"/>
                </a:ext>
              </a:extLst>
            </p:cNvPr>
            <p:cNvSpPr/>
            <p:nvPr/>
          </p:nvSpPr>
          <p:spPr>
            <a:xfrm>
              <a:off x="6094412" y="2659384"/>
              <a:ext cx="4343400" cy="539113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0E0FC90-4406-ADE2-9EEF-7F96708DC3BC}"/>
              </a:ext>
            </a:extLst>
          </p:cNvPr>
          <p:cNvGrpSpPr/>
          <p:nvPr/>
        </p:nvGrpSpPr>
        <p:grpSpPr>
          <a:xfrm>
            <a:off x="1663285" y="3657600"/>
            <a:ext cx="9538882" cy="1343505"/>
            <a:chOff x="1663286" y="3848537"/>
            <a:chExt cx="9538882" cy="13435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0D19A6-E79E-EC23-6F20-3965E25BE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3286" y="3848537"/>
              <a:ext cx="9538882" cy="134350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B135A1-D69B-EF89-0D87-9541B29EECF6}"/>
                </a:ext>
              </a:extLst>
            </p:cNvPr>
            <p:cNvSpPr/>
            <p:nvPr/>
          </p:nvSpPr>
          <p:spPr>
            <a:xfrm>
              <a:off x="4494212" y="4267200"/>
              <a:ext cx="3680214" cy="5334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738990184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C6B85E3-CAE9-3100-BEA3-878D00BDE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3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Upselling Opportunity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012886"/>
            <a:ext cx="10360501" cy="5548189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delivered quantity comes greater than the invoiced quantity, Odoo supports the order to </a:t>
            </a:r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upsell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“Order to Upsell” comes under the invoicing policy of the “Ordered Quantity”.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82FC793-6913-A0C7-1523-22C41BEDFB30}"/>
              </a:ext>
            </a:extLst>
          </p:cNvPr>
          <p:cNvGrpSpPr/>
          <p:nvPr/>
        </p:nvGrpSpPr>
        <p:grpSpPr>
          <a:xfrm>
            <a:off x="2976552" y="2057400"/>
            <a:ext cx="6235719" cy="3199213"/>
            <a:chOff x="2906693" y="1947904"/>
            <a:chExt cx="6235719" cy="31992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B5AF37-E2BF-4FD9-B0D5-ADAD86681375}"/>
                </a:ext>
              </a:extLst>
            </p:cNvPr>
            <p:cNvGrpSpPr/>
            <p:nvPr/>
          </p:nvGrpSpPr>
          <p:grpSpPr>
            <a:xfrm>
              <a:off x="2906693" y="2933085"/>
              <a:ext cx="368319" cy="1638911"/>
              <a:chOff x="2652045" y="2362200"/>
              <a:chExt cx="314139" cy="1076139"/>
            </a:xfrm>
          </p:grpSpPr>
          <p:sp>
            <p:nvSpPr>
              <p:cNvPr id="4" name="Smiley Face 3">
                <a:extLst>
                  <a:ext uri="{FF2B5EF4-FFF2-40B4-BE49-F238E27FC236}">
                    <a16:creationId xmlns:a16="http://schemas.microsoft.com/office/drawing/2014/main" id="{0FFBBEF0-CA18-7328-0FDD-E66C4BF50786}"/>
                  </a:ext>
                </a:extLst>
              </p:cNvPr>
              <p:cNvSpPr/>
              <p:nvPr/>
            </p:nvSpPr>
            <p:spPr>
              <a:xfrm>
                <a:off x="2665412" y="2362200"/>
                <a:ext cx="300772" cy="314139"/>
              </a:xfrm>
              <a:prstGeom prst="smileyFac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" name="Flowchart: Delay 4">
                <a:extLst>
                  <a:ext uri="{FF2B5EF4-FFF2-40B4-BE49-F238E27FC236}">
                    <a16:creationId xmlns:a16="http://schemas.microsoft.com/office/drawing/2014/main" id="{27AAB5A9-B801-7FE4-D77D-D99464AA42A1}"/>
                  </a:ext>
                </a:extLst>
              </p:cNvPr>
              <p:cNvSpPr/>
              <p:nvPr/>
            </p:nvSpPr>
            <p:spPr>
              <a:xfrm rot="16200000">
                <a:off x="2428115" y="2900269"/>
                <a:ext cx="762000" cy="314139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7F6D46-C8AB-EA3A-89A5-4BB644B1E81F}"/>
                </a:ext>
              </a:extLst>
            </p:cNvPr>
            <p:cNvSpPr/>
            <p:nvPr/>
          </p:nvSpPr>
          <p:spPr>
            <a:xfrm>
              <a:off x="7999412" y="2773301"/>
              <a:ext cx="1143000" cy="1981200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Sales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00FDB9E-DF2D-0DD6-58E6-2897E53324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2662" y="4419600"/>
              <a:ext cx="4419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85FF53-4DF5-BC28-E61D-D5E5AFC89E89}"/>
                </a:ext>
              </a:extLst>
            </p:cNvPr>
            <p:cNvSpPr txBox="1"/>
            <p:nvPr/>
          </p:nvSpPr>
          <p:spPr>
            <a:xfrm>
              <a:off x="4713860" y="3979703"/>
              <a:ext cx="25193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Deliver [3 products]</a:t>
              </a:r>
            </a:p>
          </p:txBody>
        </p:sp>
        <p:sp>
          <p:nvSpPr>
            <p:cNvPr id="30" name="Arrow: U-Turn 29">
              <a:extLst>
                <a:ext uri="{FF2B5EF4-FFF2-40B4-BE49-F238E27FC236}">
                  <a16:creationId xmlns:a16="http://schemas.microsoft.com/office/drawing/2014/main" id="{521F208E-8F10-5AB0-ACEF-29CE340CC5A8}"/>
                </a:ext>
              </a:extLst>
            </p:cNvPr>
            <p:cNvSpPr/>
            <p:nvPr/>
          </p:nvSpPr>
          <p:spPr>
            <a:xfrm>
              <a:off x="3084892" y="2431163"/>
              <a:ext cx="5323922" cy="334901"/>
            </a:xfrm>
            <a:prstGeom prst="uturnArrow">
              <a:avLst>
                <a:gd name="adj1" fmla="val 0"/>
                <a:gd name="adj2" fmla="val 25000"/>
                <a:gd name="adj3" fmla="val 25000"/>
                <a:gd name="adj4" fmla="val 43750"/>
                <a:gd name="adj5" fmla="val 75000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FDB6DF5-271B-8870-197E-0EF5336288A8}"/>
                </a:ext>
              </a:extLst>
            </p:cNvPr>
            <p:cNvSpPr txBox="1"/>
            <p:nvPr/>
          </p:nvSpPr>
          <p:spPr>
            <a:xfrm>
              <a:off x="4691527" y="1947904"/>
              <a:ext cx="25759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Demand [2 products]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9C4DEF6-7378-BC63-14B6-867588DEF8FB}"/>
                </a:ext>
              </a:extLst>
            </p:cNvPr>
            <p:cNvCxnSpPr>
              <a:cxnSpLocks/>
            </p:cNvCxnSpPr>
            <p:nvPr/>
          </p:nvCxnSpPr>
          <p:spPr>
            <a:xfrm>
              <a:off x="3503612" y="3244565"/>
              <a:ext cx="445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1470D8D-6FCD-86E3-4AFC-6F2F43D63151}"/>
                </a:ext>
              </a:extLst>
            </p:cNvPr>
            <p:cNvSpPr txBox="1"/>
            <p:nvPr/>
          </p:nvSpPr>
          <p:spPr>
            <a:xfrm>
              <a:off x="4691527" y="2801824"/>
              <a:ext cx="24923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Invoice [2 products]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D95A047-BFC1-7C02-393C-8B3C685DDEFF}"/>
                </a:ext>
              </a:extLst>
            </p:cNvPr>
            <p:cNvCxnSpPr>
              <a:cxnSpLocks/>
            </p:cNvCxnSpPr>
            <p:nvPr/>
          </p:nvCxnSpPr>
          <p:spPr>
            <a:xfrm>
              <a:off x="3503612" y="3872059"/>
              <a:ext cx="445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2B2DC7D-3C8B-65FE-35BC-C2FA3ED0A749}"/>
                </a:ext>
              </a:extLst>
            </p:cNvPr>
            <p:cNvSpPr txBox="1"/>
            <p:nvPr/>
          </p:nvSpPr>
          <p:spPr>
            <a:xfrm>
              <a:off x="4691527" y="3429318"/>
              <a:ext cx="25759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Demand [1 product]</a:t>
              </a:r>
            </a:p>
          </p:txBody>
        </p:sp>
        <p:sp>
          <p:nvSpPr>
            <p:cNvPr id="45" name="Arrow: U-Turn 44">
              <a:extLst>
                <a:ext uri="{FF2B5EF4-FFF2-40B4-BE49-F238E27FC236}">
                  <a16:creationId xmlns:a16="http://schemas.microsoft.com/office/drawing/2014/main" id="{0798AD8D-BF5A-2205-628F-D058B674FA93}"/>
                </a:ext>
              </a:extLst>
            </p:cNvPr>
            <p:cNvSpPr/>
            <p:nvPr/>
          </p:nvSpPr>
          <p:spPr>
            <a:xfrm flipV="1">
              <a:off x="3070501" y="4790261"/>
              <a:ext cx="5323922" cy="334901"/>
            </a:xfrm>
            <a:prstGeom prst="uturnArrow">
              <a:avLst>
                <a:gd name="adj1" fmla="val 0"/>
                <a:gd name="adj2" fmla="val 25000"/>
                <a:gd name="adj3" fmla="val 25000"/>
                <a:gd name="adj4" fmla="val 43750"/>
                <a:gd name="adj5" fmla="val 75000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BEEB588-0F71-13AF-F5EF-F467132D5603}"/>
                </a:ext>
              </a:extLst>
            </p:cNvPr>
            <p:cNvSpPr txBox="1"/>
            <p:nvPr/>
          </p:nvSpPr>
          <p:spPr>
            <a:xfrm>
              <a:off x="4593550" y="4716230"/>
              <a:ext cx="25759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Invoice [1 product]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3055909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028" y="269727"/>
            <a:ext cx="10360501" cy="6318545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Invoiced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quantity is 2 units.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Delivery process, </a:t>
            </a:r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quantity is set as 3 units.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quantity is 3 units.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3E8BEE6-0A4C-32A2-199C-521CC032E775}"/>
              </a:ext>
            </a:extLst>
          </p:cNvPr>
          <p:cNvGrpSpPr/>
          <p:nvPr/>
        </p:nvGrpSpPr>
        <p:grpSpPr>
          <a:xfrm>
            <a:off x="1664795" y="755558"/>
            <a:ext cx="8999892" cy="1388972"/>
            <a:chOff x="1664795" y="755558"/>
            <a:chExt cx="8999892" cy="138897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3B73167-EE9B-BAB6-1E95-63D4076F4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4795" y="755558"/>
              <a:ext cx="8999892" cy="138897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6283B9E-4BDB-CCD1-CB88-574E154F19A8}"/>
                </a:ext>
              </a:extLst>
            </p:cNvPr>
            <p:cNvSpPr/>
            <p:nvPr/>
          </p:nvSpPr>
          <p:spPr>
            <a:xfrm>
              <a:off x="6627812" y="1192714"/>
              <a:ext cx="1066800" cy="5334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CB6C43-C1D2-3088-9674-77446194FC9F}"/>
              </a:ext>
            </a:extLst>
          </p:cNvPr>
          <p:cNvGrpSpPr/>
          <p:nvPr/>
        </p:nvGrpSpPr>
        <p:grpSpPr>
          <a:xfrm>
            <a:off x="1664795" y="2853147"/>
            <a:ext cx="9340002" cy="1426595"/>
            <a:chOff x="1664795" y="2853147"/>
            <a:chExt cx="9340002" cy="142659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85E236-C4DB-5C8F-A673-772F00604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4795" y="2853147"/>
              <a:ext cx="9340002" cy="142659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6DBB8E-FD1C-79D9-9594-DC0C9F40D1F3}"/>
                </a:ext>
              </a:extLst>
            </p:cNvPr>
            <p:cNvSpPr/>
            <p:nvPr/>
          </p:nvSpPr>
          <p:spPr>
            <a:xfrm>
              <a:off x="9599612" y="3261644"/>
              <a:ext cx="924418" cy="6096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3D49D7-C364-6A50-2F7C-4FED0DE2A6A9}"/>
              </a:ext>
            </a:extLst>
          </p:cNvPr>
          <p:cNvGrpSpPr/>
          <p:nvPr/>
        </p:nvGrpSpPr>
        <p:grpSpPr>
          <a:xfrm>
            <a:off x="1683085" y="4874964"/>
            <a:ext cx="8999892" cy="1300990"/>
            <a:chOff x="1594466" y="4991894"/>
            <a:chExt cx="8999892" cy="13009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705A2AF-B8D8-FCBA-0636-93A944F6E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4466" y="4991894"/>
              <a:ext cx="8999892" cy="130099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1A48DC-C11B-75BC-E4B5-99D4AB42D442}"/>
                </a:ext>
              </a:extLst>
            </p:cNvPr>
            <p:cNvSpPr/>
            <p:nvPr/>
          </p:nvSpPr>
          <p:spPr>
            <a:xfrm>
              <a:off x="5256212" y="5348009"/>
              <a:ext cx="838200" cy="595591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707196630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73" y="270525"/>
            <a:ext cx="10360501" cy="6318545"/>
          </a:xfrm>
          <a:ln>
            <a:noFill/>
          </a:ln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the delivered quantity is greater than the invoiced quantity,		 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Invoice   =&gt;  Orders To Upsell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the opportunity and edit the </a:t>
            </a:r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quantity as 3 units and save.</a:t>
            </a:r>
          </a:p>
          <a:p>
            <a:pPr algn="just"/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Quantity and </a:t>
            </a:r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Quantity is shown as 3 units and </a:t>
            </a:r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Invoiced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Quantity as 2 units. So, the remaining 1 unit needs to be invoiced.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BE6819B-BC87-DCB1-A776-0DD900834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030" y="1997933"/>
            <a:ext cx="9904412" cy="127574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710CE73-EED1-7A35-0EEA-E72B29887C11}"/>
              </a:ext>
            </a:extLst>
          </p:cNvPr>
          <p:cNvGrpSpPr/>
          <p:nvPr/>
        </p:nvGrpSpPr>
        <p:grpSpPr>
          <a:xfrm>
            <a:off x="1660030" y="5034215"/>
            <a:ext cx="9904412" cy="1347357"/>
            <a:chOff x="1671557" y="5073971"/>
            <a:chExt cx="9904412" cy="134735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5D39CBF-5D4B-D402-8AD7-B5DB1D5BC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557" y="5073971"/>
              <a:ext cx="9904412" cy="1347357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DC95D1C-00F6-1137-8C0E-8CA22B855B08}"/>
                </a:ext>
              </a:extLst>
            </p:cNvPr>
            <p:cNvSpPr/>
            <p:nvPr/>
          </p:nvSpPr>
          <p:spPr>
            <a:xfrm>
              <a:off x="4638398" y="5480949"/>
              <a:ext cx="3527814" cy="5334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A138C7A-1C26-858F-F450-0681C7FC12BF}"/>
              </a:ext>
            </a:extLst>
          </p:cNvPr>
          <p:cNvGrpSpPr/>
          <p:nvPr/>
        </p:nvGrpSpPr>
        <p:grpSpPr>
          <a:xfrm>
            <a:off x="8532812" y="278869"/>
            <a:ext cx="2615222" cy="1408233"/>
            <a:chOff x="8532812" y="315974"/>
            <a:chExt cx="2615222" cy="14082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2630865-3135-AC9B-C123-F66081351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" t="3837" r="2954" b="4067"/>
            <a:stretch/>
          </p:blipFill>
          <p:spPr>
            <a:xfrm>
              <a:off x="9270390" y="315974"/>
              <a:ext cx="1877644" cy="1408233"/>
            </a:xfrm>
            <a:prstGeom prst="rect">
              <a:avLst/>
            </a:prstGeom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7F44FF56-E3D6-660E-AFEA-1064431BBC88}"/>
                </a:ext>
              </a:extLst>
            </p:cNvPr>
            <p:cNvSpPr/>
            <p:nvPr/>
          </p:nvSpPr>
          <p:spPr>
            <a:xfrm>
              <a:off x="8532812" y="1244991"/>
              <a:ext cx="990600" cy="366557"/>
            </a:xfrm>
            <a:prstGeom prst="rightArrow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471986932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73" y="270525"/>
            <a:ext cx="10360501" cy="6318545"/>
          </a:xfrm>
          <a:ln>
            <a:noFill/>
          </a:ln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invoicing the remaining 1 unit, this order will have two invoices, one for 2 units and another for the remaining 1 unit.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also quantity for ordered, delivered and invoiced changed to 3 units.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5BDED5-4C24-7D75-159E-B6DCF6D560E2}"/>
              </a:ext>
            </a:extLst>
          </p:cNvPr>
          <p:cNvGrpSpPr/>
          <p:nvPr/>
        </p:nvGrpSpPr>
        <p:grpSpPr>
          <a:xfrm>
            <a:off x="5711171" y="1584216"/>
            <a:ext cx="5696255" cy="742990"/>
            <a:chOff x="6094412" y="771777"/>
            <a:chExt cx="5696255" cy="7429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F62694-0BB8-7C14-6E8A-71F11AE56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412" y="771777"/>
              <a:ext cx="5696255" cy="74299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ADC60C-5A2C-CF72-88B1-BD5EA82712B4}"/>
                </a:ext>
              </a:extLst>
            </p:cNvPr>
            <p:cNvSpPr/>
            <p:nvPr/>
          </p:nvSpPr>
          <p:spPr>
            <a:xfrm>
              <a:off x="9675812" y="853590"/>
              <a:ext cx="1888630" cy="59421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13D933-6D32-3362-930A-D7B98EB99AC7}"/>
              </a:ext>
            </a:extLst>
          </p:cNvPr>
          <p:cNvGrpSpPr/>
          <p:nvPr/>
        </p:nvGrpSpPr>
        <p:grpSpPr>
          <a:xfrm>
            <a:off x="1393149" y="2894413"/>
            <a:ext cx="10014277" cy="868186"/>
            <a:chOff x="1751012" y="1993619"/>
            <a:chExt cx="10014277" cy="8681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EF8F18-74D8-E95F-8C7A-03F6C9F88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1721" y="1993619"/>
              <a:ext cx="10013568" cy="86818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4C5DE5-0C7E-8071-8354-07434513B643}"/>
                </a:ext>
              </a:extLst>
            </p:cNvPr>
            <p:cNvSpPr/>
            <p:nvPr/>
          </p:nvSpPr>
          <p:spPr>
            <a:xfrm>
              <a:off x="1751012" y="2218277"/>
              <a:ext cx="1215172" cy="448723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29A3B-7661-BC3E-27E5-90D755B02860}"/>
              </a:ext>
            </a:extLst>
          </p:cNvPr>
          <p:cNvGrpSpPr/>
          <p:nvPr/>
        </p:nvGrpSpPr>
        <p:grpSpPr>
          <a:xfrm>
            <a:off x="1398050" y="4706405"/>
            <a:ext cx="10058146" cy="1379818"/>
            <a:chOff x="1398050" y="4706405"/>
            <a:chExt cx="10058146" cy="137981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EBFDC47-7104-D460-D732-E43D782D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050" y="4706405"/>
              <a:ext cx="10058146" cy="137981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F8BF24-5826-31AF-E122-5554BC06774B}"/>
                </a:ext>
              </a:extLst>
            </p:cNvPr>
            <p:cNvSpPr/>
            <p:nvPr/>
          </p:nvSpPr>
          <p:spPr>
            <a:xfrm>
              <a:off x="4189412" y="5108785"/>
              <a:ext cx="3985014" cy="606215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505735138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C6B85E3-CAE9-3100-BEA3-878D00BDE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1" y="274637"/>
            <a:ext cx="10360501" cy="563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Order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035174"/>
            <a:ext cx="10668000" cy="5548189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delivered quantity is less than the initial demand, Odoo will ask the permission to create the </a:t>
            </a:r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 order. 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“Back Order” comes under the invoicing policy of the “Delivered Quantity”.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C272C9-35AA-9B9F-A2A5-FE0AF2D9CF06}"/>
              </a:ext>
            </a:extLst>
          </p:cNvPr>
          <p:cNvGrpSpPr/>
          <p:nvPr/>
        </p:nvGrpSpPr>
        <p:grpSpPr>
          <a:xfrm>
            <a:off x="2817812" y="1905000"/>
            <a:ext cx="6243967" cy="3452721"/>
            <a:chOff x="2733364" y="1925475"/>
            <a:chExt cx="6243967" cy="3452721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13000B0-65DA-9C9C-6C0A-0B6A03837DB2}"/>
                </a:ext>
              </a:extLst>
            </p:cNvPr>
            <p:cNvCxnSpPr/>
            <p:nvPr/>
          </p:nvCxnSpPr>
          <p:spPr>
            <a:xfrm>
              <a:off x="3353824" y="4076275"/>
              <a:ext cx="4419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5439656-C149-7D72-B93E-86AB78F25EA0}"/>
                </a:ext>
              </a:extLst>
            </p:cNvPr>
            <p:cNvGrpSpPr/>
            <p:nvPr/>
          </p:nvGrpSpPr>
          <p:grpSpPr>
            <a:xfrm>
              <a:off x="2733364" y="1925475"/>
              <a:ext cx="6243967" cy="3452721"/>
              <a:chOff x="2733364" y="1925475"/>
              <a:chExt cx="6243967" cy="3452721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D64ADA1-29AD-7CE2-277B-332B1A73E061}"/>
                  </a:ext>
                </a:extLst>
              </p:cNvPr>
              <p:cNvGrpSpPr/>
              <p:nvPr/>
            </p:nvGrpSpPr>
            <p:grpSpPr>
              <a:xfrm>
                <a:off x="2733364" y="1925475"/>
                <a:ext cx="6243967" cy="3452721"/>
                <a:chOff x="2898445" y="1947904"/>
                <a:chExt cx="6243967" cy="3452721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9E405C8A-1133-E62D-3A59-D808F1EFA91C}"/>
                    </a:ext>
                  </a:extLst>
                </p:cNvPr>
                <p:cNvGrpSpPr/>
                <p:nvPr/>
              </p:nvGrpSpPr>
              <p:grpSpPr>
                <a:xfrm>
                  <a:off x="2898445" y="3027944"/>
                  <a:ext cx="376570" cy="1651007"/>
                  <a:chOff x="2645008" y="2424485"/>
                  <a:chExt cx="321176" cy="1084081"/>
                </a:xfrm>
              </p:grpSpPr>
              <p:sp>
                <p:nvSpPr>
                  <p:cNvPr id="17" name="Smiley Face 16">
                    <a:extLst>
                      <a:ext uri="{FF2B5EF4-FFF2-40B4-BE49-F238E27FC236}">
                        <a16:creationId xmlns:a16="http://schemas.microsoft.com/office/drawing/2014/main" id="{CCC370D9-A5EC-201B-A546-34C8D475AA2B}"/>
                      </a:ext>
                    </a:extLst>
                  </p:cNvPr>
                  <p:cNvSpPr/>
                  <p:nvPr/>
                </p:nvSpPr>
                <p:spPr>
                  <a:xfrm>
                    <a:off x="2645008" y="2424485"/>
                    <a:ext cx="300772" cy="314139"/>
                  </a:xfrm>
                  <a:prstGeom prst="smileyFace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/>
                  </a:p>
                </p:txBody>
              </p:sp>
              <p:sp>
                <p:nvSpPr>
                  <p:cNvPr id="18" name="Flowchart: Delay 17">
                    <a:extLst>
                      <a:ext uri="{FF2B5EF4-FFF2-40B4-BE49-F238E27FC236}">
                        <a16:creationId xmlns:a16="http://schemas.microsoft.com/office/drawing/2014/main" id="{E4C65A62-92B6-6547-BCF3-D821D055F3B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2428115" y="2970496"/>
                    <a:ext cx="762000" cy="314139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>
                      <a:solidFill>
                        <a:schemeClr val="accent1"/>
                      </a:solidFill>
                    </a:endParaRPr>
                  </a:p>
                </p:txBody>
              </p:sp>
            </p:grpSp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EE365D7B-5F8A-90AB-F968-C56667725D70}"/>
                    </a:ext>
                  </a:extLst>
                </p:cNvPr>
                <p:cNvSpPr/>
                <p:nvPr/>
              </p:nvSpPr>
              <p:spPr>
                <a:xfrm>
                  <a:off x="7999412" y="2773300"/>
                  <a:ext cx="1143000" cy="2292419"/>
                </a:xfrm>
                <a:prstGeom prst="round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Sales</a:t>
                  </a:r>
                  <a:endPara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696067C5-2926-A886-C4FF-7226DCBF7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25586" y="2938246"/>
                  <a:ext cx="441960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C62FE25-0C44-6A0D-1B96-B5F175336E11}"/>
                    </a:ext>
                  </a:extLst>
                </p:cNvPr>
                <p:cNvSpPr txBox="1"/>
                <p:nvPr/>
              </p:nvSpPr>
              <p:spPr>
                <a:xfrm>
                  <a:off x="4645117" y="2501946"/>
                  <a:ext cx="251938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Deliver [2 products]</a:t>
                  </a:r>
                </a:p>
              </p:txBody>
            </p:sp>
            <p:sp>
              <p:nvSpPr>
                <p:cNvPr id="9" name="Arrow: U-Turn 8">
                  <a:extLst>
                    <a:ext uri="{FF2B5EF4-FFF2-40B4-BE49-F238E27FC236}">
                      <a16:creationId xmlns:a16="http://schemas.microsoft.com/office/drawing/2014/main" id="{72FB84D1-4C97-914C-4A4D-49F058C7B8A4}"/>
                    </a:ext>
                  </a:extLst>
                </p:cNvPr>
                <p:cNvSpPr/>
                <p:nvPr/>
              </p:nvSpPr>
              <p:spPr>
                <a:xfrm>
                  <a:off x="3084892" y="2431163"/>
                  <a:ext cx="5323922" cy="334901"/>
                </a:xfrm>
                <a:prstGeom prst="uturnArrow">
                  <a:avLst>
                    <a:gd name="adj1" fmla="val 0"/>
                    <a:gd name="adj2" fmla="val 25000"/>
                    <a:gd name="adj3" fmla="val 25000"/>
                    <a:gd name="adj4" fmla="val 43750"/>
                    <a:gd name="adj5" fmla="val 75000"/>
                  </a:avLst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D4C2BD4-0F96-342B-2214-0B2E1EB65080}"/>
                    </a:ext>
                  </a:extLst>
                </p:cNvPr>
                <p:cNvSpPr txBox="1"/>
                <p:nvPr/>
              </p:nvSpPr>
              <p:spPr>
                <a:xfrm>
                  <a:off x="4691527" y="1947904"/>
                  <a:ext cx="257590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Demand [3 products]</a:t>
                  </a:r>
                </a:p>
              </p:txBody>
            </p:sp>
            <p:sp>
              <p:nvSpPr>
                <p:cNvPr id="15" name="Arrow: U-Turn 14">
                  <a:extLst>
                    <a:ext uri="{FF2B5EF4-FFF2-40B4-BE49-F238E27FC236}">
                      <a16:creationId xmlns:a16="http://schemas.microsoft.com/office/drawing/2014/main" id="{1461E566-8432-CC25-E1EF-73BB5DDDA714}"/>
                    </a:ext>
                  </a:extLst>
                </p:cNvPr>
                <p:cNvSpPr/>
                <p:nvPr/>
              </p:nvSpPr>
              <p:spPr>
                <a:xfrm flipV="1">
                  <a:off x="3066744" y="5065724"/>
                  <a:ext cx="5323922" cy="334901"/>
                </a:xfrm>
                <a:prstGeom prst="uturnArrow">
                  <a:avLst>
                    <a:gd name="adj1" fmla="val 0"/>
                    <a:gd name="adj2" fmla="val 25000"/>
                    <a:gd name="adj3" fmla="val 25000"/>
                    <a:gd name="adj4" fmla="val 43750"/>
                    <a:gd name="adj5" fmla="val 75000"/>
                  </a:avLst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B2056A5-9896-FA5D-88C0-EC9040767FF6}"/>
                    </a:ext>
                  </a:extLst>
                </p:cNvPr>
                <p:cNvSpPr txBox="1"/>
                <p:nvPr/>
              </p:nvSpPr>
              <p:spPr>
                <a:xfrm>
                  <a:off x="4707109" y="4888542"/>
                  <a:ext cx="257590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Invoice [1 product]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8A7EB0C-57F1-56F0-5AED-836D5CEAB1D1}"/>
                    </a:ext>
                  </a:extLst>
                </p:cNvPr>
                <p:cNvSpPr txBox="1"/>
                <p:nvPr/>
              </p:nvSpPr>
              <p:spPr>
                <a:xfrm>
                  <a:off x="4557122" y="3004198"/>
                  <a:ext cx="287587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Back Order [1 product]</a:t>
                  </a: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56D906C4-5CE5-DCA9-45D3-D8C2768491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40093" y="4722538"/>
                  <a:ext cx="441960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2012FAF-34D5-FB09-DC8E-928F1FC3DE14}"/>
                    </a:ext>
                  </a:extLst>
                </p:cNvPr>
                <p:cNvSpPr txBox="1"/>
                <p:nvPr/>
              </p:nvSpPr>
              <p:spPr>
                <a:xfrm>
                  <a:off x="4691527" y="4226007"/>
                  <a:ext cx="251938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Deliver [1 product]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5CBD23F-BC0F-CEB0-1709-188B848DA6C3}"/>
                    </a:ext>
                  </a:extLst>
                </p:cNvPr>
                <p:cNvSpPr txBox="1"/>
                <p:nvPr/>
              </p:nvSpPr>
              <p:spPr>
                <a:xfrm>
                  <a:off x="4588604" y="3590590"/>
                  <a:ext cx="257590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Invoice [2 products]</a:t>
                  </a:r>
                </a:p>
              </p:txBody>
            </p:sp>
          </p:grp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CDBB6E15-6499-64B7-5C15-33B33B1168FE}"/>
                  </a:ext>
                </a:extLst>
              </p:cNvPr>
              <p:cNvCxnSpPr/>
              <p:nvPr/>
            </p:nvCxnSpPr>
            <p:spPr>
              <a:xfrm>
                <a:off x="3353824" y="3476614"/>
                <a:ext cx="44196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2470802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159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ERP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3212" y="5862935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Types of ERP System</a:t>
            </a:r>
          </a:p>
        </p:txBody>
      </p:sp>
      <p:pic>
        <p:nvPicPr>
          <p:cNvPr id="1027" name="Picture 3" descr="C:\Users\Acer\Desktop\Picture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950" y="1447799"/>
            <a:ext cx="7295862" cy="424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811000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250888"/>
            <a:ext cx="10668000" cy="6332476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ordered quantity is 3 units.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Delivery process, the Done quantity is set as 2 units.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34177B-F408-0D55-129D-CDA1F4F112CF}"/>
              </a:ext>
            </a:extLst>
          </p:cNvPr>
          <p:cNvGrpSpPr/>
          <p:nvPr/>
        </p:nvGrpSpPr>
        <p:grpSpPr>
          <a:xfrm>
            <a:off x="1546466" y="1134248"/>
            <a:ext cx="9095892" cy="1504157"/>
            <a:chOff x="1370013" y="889890"/>
            <a:chExt cx="10287000" cy="163446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A8B83A4-2C1A-84DD-0C3D-F606FA94E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013" y="889890"/>
              <a:ext cx="10287000" cy="1634469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1F248D5-569E-E3CF-27F6-96506F663B2E}"/>
                </a:ext>
              </a:extLst>
            </p:cNvPr>
            <p:cNvSpPr/>
            <p:nvPr/>
          </p:nvSpPr>
          <p:spPr>
            <a:xfrm>
              <a:off x="6094412" y="1295400"/>
              <a:ext cx="1143000" cy="7620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F7024A7-C26C-A90F-4410-6D8B0D980AD0}"/>
              </a:ext>
            </a:extLst>
          </p:cNvPr>
          <p:cNvGrpSpPr/>
          <p:nvPr/>
        </p:nvGrpSpPr>
        <p:grpSpPr>
          <a:xfrm>
            <a:off x="1546466" y="4233105"/>
            <a:ext cx="9829801" cy="1460830"/>
            <a:chOff x="1546466" y="4233105"/>
            <a:chExt cx="9829801" cy="146083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AA7C3A8-D0EE-8D52-6FD2-58DCB75FE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6466" y="4233105"/>
              <a:ext cx="9829801" cy="146083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544428-3575-BCA2-5D7B-BEF687DE905D}"/>
                </a:ext>
              </a:extLst>
            </p:cNvPr>
            <p:cNvSpPr/>
            <p:nvPr/>
          </p:nvSpPr>
          <p:spPr>
            <a:xfrm>
              <a:off x="9980612" y="4572000"/>
              <a:ext cx="914400" cy="8382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654560945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250888"/>
            <a:ext cx="10668000" cy="6332476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validating, Odoo will ask to create a back order of the delivery order.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Delivered quantity is 2 units.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delivered products is to be invoiced.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E7FB2F-2557-C52D-9B78-D67E9579F114}"/>
              </a:ext>
            </a:extLst>
          </p:cNvPr>
          <p:cNvGrpSpPr/>
          <p:nvPr/>
        </p:nvGrpSpPr>
        <p:grpSpPr>
          <a:xfrm>
            <a:off x="1536591" y="772947"/>
            <a:ext cx="7834421" cy="1894053"/>
            <a:chOff x="1422282" y="4668044"/>
            <a:chExt cx="8067428" cy="20698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B47C66-D01E-1715-67FB-E3F15E630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282" y="4668044"/>
              <a:ext cx="8067428" cy="20698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80E87F-EB8A-5316-0521-D42E239C0EBE}"/>
                </a:ext>
              </a:extLst>
            </p:cNvPr>
            <p:cNvSpPr/>
            <p:nvPr/>
          </p:nvSpPr>
          <p:spPr>
            <a:xfrm>
              <a:off x="1460313" y="6085438"/>
              <a:ext cx="1205099" cy="497926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5EFE0E-11CF-FA35-59E7-5F45C3FFDE84}"/>
              </a:ext>
            </a:extLst>
          </p:cNvPr>
          <p:cNvGrpSpPr/>
          <p:nvPr/>
        </p:nvGrpSpPr>
        <p:grpSpPr>
          <a:xfrm>
            <a:off x="1538806" y="3429000"/>
            <a:ext cx="8925660" cy="1307375"/>
            <a:chOff x="1536591" y="3328310"/>
            <a:chExt cx="8925660" cy="13073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1E0835C-BCBE-183F-74AC-048E21DB8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6591" y="3328310"/>
              <a:ext cx="8925660" cy="130737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AA5431-1776-1B2E-8536-9BB8EA1EAAE3}"/>
                </a:ext>
              </a:extLst>
            </p:cNvPr>
            <p:cNvSpPr/>
            <p:nvPr/>
          </p:nvSpPr>
          <p:spPr>
            <a:xfrm>
              <a:off x="5218180" y="3657600"/>
              <a:ext cx="1028631" cy="6858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34AC1E-5760-8D9A-7901-6B889AD07927}"/>
              </a:ext>
            </a:extLst>
          </p:cNvPr>
          <p:cNvGrpSpPr/>
          <p:nvPr/>
        </p:nvGrpSpPr>
        <p:grpSpPr>
          <a:xfrm>
            <a:off x="1536591" y="5350138"/>
            <a:ext cx="9053621" cy="1303918"/>
            <a:chOff x="1536591" y="5350138"/>
            <a:chExt cx="9053621" cy="130391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1E87BB9-EB7D-B0C1-1463-8B45AEB3A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6591" y="5350138"/>
              <a:ext cx="9053621" cy="1303918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D81465-2858-4D7A-24FA-164E3206E866}"/>
                </a:ext>
              </a:extLst>
            </p:cNvPr>
            <p:cNvSpPr/>
            <p:nvPr/>
          </p:nvSpPr>
          <p:spPr>
            <a:xfrm>
              <a:off x="6744833" y="5703728"/>
              <a:ext cx="721179" cy="620872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224414286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250888"/>
            <a:ext cx="10363200" cy="6332476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a back order for the delivery order is created, this sales order will have two deliveries, one for remaining 1 unit (</a:t>
            </a:r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waiting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another for 2 units (</a:t>
            </a:r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product is available, the Reserved quantity is shown as </a:t>
            </a:r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delivering, the remaining products are to be invoiced.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E40204-6400-4869-51F6-19B22DD50BEB}"/>
              </a:ext>
            </a:extLst>
          </p:cNvPr>
          <p:cNvGrpSpPr/>
          <p:nvPr/>
        </p:nvGrpSpPr>
        <p:grpSpPr>
          <a:xfrm>
            <a:off x="1408975" y="3225244"/>
            <a:ext cx="9294812" cy="1411039"/>
            <a:chOff x="1408975" y="3225244"/>
            <a:chExt cx="9294812" cy="14110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CBA0D8-D493-8E38-2395-2EBA82DF0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8975" y="3225244"/>
              <a:ext cx="9294812" cy="141103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890627-6EDB-7385-76B4-87F02A49F556}"/>
                </a:ext>
              </a:extLst>
            </p:cNvPr>
            <p:cNvSpPr/>
            <p:nvPr/>
          </p:nvSpPr>
          <p:spPr>
            <a:xfrm>
              <a:off x="6834946" y="3587863"/>
              <a:ext cx="1143000" cy="6858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F01E97-8048-6D9C-F4D7-E64EFF562D71}"/>
              </a:ext>
            </a:extLst>
          </p:cNvPr>
          <p:cNvGrpSpPr/>
          <p:nvPr/>
        </p:nvGrpSpPr>
        <p:grpSpPr>
          <a:xfrm>
            <a:off x="1408975" y="4829293"/>
            <a:ext cx="9332843" cy="1239320"/>
            <a:chOff x="1408975" y="5222371"/>
            <a:chExt cx="9332843" cy="123932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01AB5CD-781A-848D-9806-AADF21BB6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8975" y="5222371"/>
              <a:ext cx="9332843" cy="123932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1EA2F46-E77B-BBF5-575B-11694E4BE3BA}"/>
                </a:ext>
              </a:extLst>
            </p:cNvPr>
            <p:cNvSpPr/>
            <p:nvPr/>
          </p:nvSpPr>
          <p:spPr>
            <a:xfrm>
              <a:off x="6834946" y="5598936"/>
              <a:ext cx="1143000" cy="6858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431719-1A84-792D-B483-AD4F2DDBEAA4}"/>
                </a:ext>
              </a:extLst>
            </p:cNvPr>
            <p:cNvSpPr/>
            <p:nvPr/>
          </p:nvSpPr>
          <p:spPr>
            <a:xfrm>
              <a:off x="9370615" y="5611275"/>
              <a:ext cx="1143000" cy="6858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EB0B2CE-36AD-1F56-C9DB-1BCBA3465289}"/>
              </a:ext>
            </a:extLst>
          </p:cNvPr>
          <p:cNvGrpSpPr/>
          <p:nvPr/>
        </p:nvGrpSpPr>
        <p:grpSpPr>
          <a:xfrm>
            <a:off x="1447006" y="1143000"/>
            <a:ext cx="8774542" cy="1269574"/>
            <a:chOff x="1447006" y="1077934"/>
            <a:chExt cx="9294812" cy="13346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97DAE0-36F8-E942-D476-DA55220E2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006" y="1077934"/>
              <a:ext cx="9294812" cy="133464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F01B46A-A00A-6D64-CCAB-45931B8E86A3}"/>
                </a:ext>
              </a:extLst>
            </p:cNvPr>
            <p:cNvSpPr/>
            <p:nvPr/>
          </p:nvSpPr>
          <p:spPr>
            <a:xfrm>
              <a:off x="9218612" y="1676400"/>
              <a:ext cx="685800" cy="6096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6A69E9F-0D5F-7AC1-6B46-E85C05A94D3D}"/>
              </a:ext>
            </a:extLst>
          </p:cNvPr>
          <p:cNvGrpSpPr/>
          <p:nvPr/>
        </p:nvGrpSpPr>
        <p:grpSpPr>
          <a:xfrm>
            <a:off x="10513615" y="1171561"/>
            <a:ext cx="1493648" cy="1332442"/>
            <a:chOff x="10513615" y="1171561"/>
            <a:chExt cx="1493648" cy="13324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5DEC1DC-6BF8-B47B-2EBC-9C06FCFA4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81" t="-1" r="1" b="-16507"/>
            <a:stretch/>
          </p:blipFill>
          <p:spPr>
            <a:xfrm>
              <a:off x="10513615" y="1171561"/>
              <a:ext cx="1493648" cy="662559"/>
            </a:xfrm>
            <a:prstGeom prst="rect">
              <a:avLst/>
            </a:prstGeom>
          </p:spPr>
        </p:pic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FFF12CB3-AF55-81E6-E18B-643F19D93B91}"/>
                </a:ext>
              </a:extLst>
            </p:cNvPr>
            <p:cNvSpPr/>
            <p:nvPr/>
          </p:nvSpPr>
          <p:spPr>
            <a:xfrm rot="11465273">
              <a:off x="11054530" y="1633290"/>
              <a:ext cx="351557" cy="870713"/>
            </a:xfrm>
            <a:prstGeom prst="downArrow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22722441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C6B85E3-CAE9-3100-BEA3-878D00BDE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1" y="274637"/>
            <a:ext cx="10360501" cy="563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Discounts and Margins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035174"/>
            <a:ext cx="10134600" cy="5548189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discount is an acceptable amount that can be deducted from a product price and the margin is the profit that a company earns from a sale.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Quotation state, the buyers often ask for a lower price. 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situations, by looking at the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Margins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sellers must adjust the discounts.</a:t>
            </a:r>
          </a:p>
          <a:p>
            <a:pPr algn="just"/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check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Discounts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Margins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then save.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F3F306-E8E8-5F0A-2368-57DBBEE049E6}"/>
              </a:ext>
            </a:extLst>
          </p:cNvPr>
          <p:cNvGrpSpPr/>
          <p:nvPr/>
        </p:nvGrpSpPr>
        <p:grpSpPr>
          <a:xfrm>
            <a:off x="1673628" y="3587192"/>
            <a:ext cx="2041831" cy="2314898"/>
            <a:chOff x="1290562" y="2971800"/>
            <a:chExt cx="2041831" cy="231489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27327D-93B1-6D1B-C3F7-1860ADFDD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4812" y="2971800"/>
              <a:ext cx="1657581" cy="2314898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F6CCD94A-694F-E0D6-E5F0-992F90B67460}"/>
                </a:ext>
              </a:extLst>
            </p:cNvPr>
            <p:cNvSpPr/>
            <p:nvPr/>
          </p:nvSpPr>
          <p:spPr>
            <a:xfrm rot="18647617">
              <a:off x="947661" y="3843130"/>
              <a:ext cx="990601" cy="304800"/>
            </a:xfrm>
            <a:prstGeom prst="rightArrow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2A5FC0A-8EE1-EC04-FE9F-46EB2F936A9F}"/>
              </a:ext>
            </a:extLst>
          </p:cNvPr>
          <p:cNvGrpSpPr/>
          <p:nvPr/>
        </p:nvGrpSpPr>
        <p:grpSpPr>
          <a:xfrm>
            <a:off x="5570305" y="3908965"/>
            <a:ext cx="3991532" cy="2353003"/>
            <a:chOff x="4951412" y="3809268"/>
            <a:chExt cx="3991532" cy="235300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5469F72-6033-C5CF-7BCD-4857213C2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3809268"/>
              <a:ext cx="3991532" cy="2353003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1A9414B-2EF3-4057-D749-009B619BAC5D}"/>
                </a:ext>
              </a:extLst>
            </p:cNvPr>
            <p:cNvSpPr/>
            <p:nvPr/>
          </p:nvSpPr>
          <p:spPr>
            <a:xfrm>
              <a:off x="5027612" y="4191000"/>
              <a:ext cx="3146814" cy="5334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8B12CB5-4F36-FF7E-5CE1-1E797123F004}"/>
                </a:ext>
              </a:extLst>
            </p:cNvPr>
            <p:cNvSpPr/>
            <p:nvPr/>
          </p:nvSpPr>
          <p:spPr>
            <a:xfrm>
              <a:off x="5027612" y="5486400"/>
              <a:ext cx="3146814" cy="630408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711056270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250888"/>
            <a:ext cx="10363200" cy="6332476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ordered quantity is 3 units and the unit price is $60 and the discount is 5%. So, the subtotal is $171 (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Quantity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)*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5%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profit (margin) is $21 (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Sales Price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Cost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Sales Price is $171 and Total Cost is $150 (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Quantity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3A40D7-FBCB-E6B6-46FE-1DA4061423BE}"/>
              </a:ext>
            </a:extLst>
          </p:cNvPr>
          <p:cNvGrpSpPr/>
          <p:nvPr/>
        </p:nvGrpSpPr>
        <p:grpSpPr>
          <a:xfrm>
            <a:off x="1293812" y="2590800"/>
            <a:ext cx="10210800" cy="2865006"/>
            <a:chOff x="1446212" y="1143000"/>
            <a:chExt cx="10348223" cy="287189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3199918-57A6-20CD-B998-EAACC3C13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6212" y="1143000"/>
              <a:ext cx="10348223" cy="287189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49A5B21-F0CC-8FD3-0738-01CD074F6477}"/>
                </a:ext>
              </a:extLst>
            </p:cNvPr>
            <p:cNvSpPr/>
            <p:nvPr/>
          </p:nvSpPr>
          <p:spPr>
            <a:xfrm>
              <a:off x="4646612" y="1600200"/>
              <a:ext cx="2895600" cy="6858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32B065-648D-4955-B2EF-4D4013672D2A}"/>
                </a:ext>
              </a:extLst>
            </p:cNvPr>
            <p:cNvSpPr/>
            <p:nvPr/>
          </p:nvSpPr>
          <p:spPr>
            <a:xfrm>
              <a:off x="10590212" y="1600200"/>
              <a:ext cx="762000" cy="6096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BEA855-6569-2E13-36D2-4B19A6C928C7}"/>
                </a:ext>
              </a:extLst>
            </p:cNvPr>
            <p:cNvSpPr/>
            <p:nvPr/>
          </p:nvSpPr>
          <p:spPr>
            <a:xfrm>
              <a:off x="8990012" y="1600200"/>
              <a:ext cx="990600" cy="762000"/>
            </a:xfrm>
            <a:prstGeom prst="ellipse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88A646-83CD-DB95-4421-627B57D2189A}"/>
                </a:ext>
              </a:extLst>
            </p:cNvPr>
            <p:cNvSpPr/>
            <p:nvPr/>
          </p:nvSpPr>
          <p:spPr>
            <a:xfrm>
              <a:off x="9740485" y="3505200"/>
              <a:ext cx="2053950" cy="509690"/>
            </a:xfrm>
            <a:prstGeom prst="ellipse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678258109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C6B85E3-CAE9-3100-BEA3-878D00BDE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1" y="246133"/>
            <a:ext cx="10360501" cy="563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Pricelists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1" y="888620"/>
            <a:ext cx="10744200" cy="5548189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Pricelists are a way to provide different prices on individual products.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Multiple prices per product,</a:t>
            </a:r>
          </a:p>
          <a:p>
            <a:pPr algn="just"/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check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Pricelists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select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Multiple prices per product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then save.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configuration settings for pricelists, 				</a:t>
            </a:r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Pricelists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be seen under the </a:t>
            </a:r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menu.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F3F306-E8E8-5F0A-2368-57DBBEE049E6}"/>
              </a:ext>
            </a:extLst>
          </p:cNvPr>
          <p:cNvGrpSpPr/>
          <p:nvPr/>
        </p:nvGrpSpPr>
        <p:grpSpPr>
          <a:xfrm>
            <a:off x="1843909" y="2667000"/>
            <a:ext cx="1875805" cy="2059122"/>
            <a:chOff x="1290562" y="2971800"/>
            <a:chExt cx="2041831" cy="231489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27327D-93B1-6D1B-C3F7-1860ADFDD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4812" y="2971800"/>
              <a:ext cx="1657581" cy="2314898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F6CCD94A-694F-E0D6-E5F0-992F90B67460}"/>
                </a:ext>
              </a:extLst>
            </p:cNvPr>
            <p:cNvSpPr/>
            <p:nvPr/>
          </p:nvSpPr>
          <p:spPr>
            <a:xfrm rot="18647617">
              <a:off x="947661" y="3843130"/>
              <a:ext cx="990601" cy="304800"/>
            </a:xfrm>
            <a:prstGeom prst="rightArrow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7484B7B-F55F-3208-87FE-BC8E29CEB6F4}"/>
              </a:ext>
            </a:extLst>
          </p:cNvPr>
          <p:cNvGrpSpPr/>
          <p:nvPr/>
        </p:nvGrpSpPr>
        <p:grpSpPr>
          <a:xfrm>
            <a:off x="4071637" y="2667000"/>
            <a:ext cx="4121079" cy="2817061"/>
            <a:chOff x="4379912" y="2479873"/>
            <a:chExt cx="4505874" cy="30484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00CBADB-B17D-79F5-6F88-AB8D9315F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479873"/>
              <a:ext cx="3934374" cy="30484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C84CDF-564E-0D06-7EFE-6E0F6C105D2F}"/>
                </a:ext>
              </a:extLst>
            </p:cNvPr>
            <p:cNvSpPr/>
            <p:nvPr/>
          </p:nvSpPr>
          <p:spPr>
            <a:xfrm>
              <a:off x="5089799" y="3468968"/>
              <a:ext cx="3657600" cy="525178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0BA88573-AA39-012A-4964-90C39FFE532A}"/>
                </a:ext>
              </a:extLst>
            </p:cNvPr>
            <p:cNvSpPr/>
            <p:nvPr/>
          </p:nvSpPr>
          <p:spPr>
            <a:xfrm rot="20059097">
              <a:off x="4379912" y="4267393"/>
              <a:ext cx="1143000" cy="228600"/>
            </a:xfrm>
            <a:prstGeom prst="rightArrow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61D0CE3-55C2-E348-266D-E30365D4DDCF}"/>
              </a:ext>
            </a:extLst>
          </p:cNvPr>
          <p:cNvGrpSpPr/>
          <p:nvPr/>
        </p:nvGrpSpPr>
        <p:grpSpPr>
          <a:xfrm>
            <a:off x="8761412" y="5053243"/>
            <a:ext cx="1958355" cy="1304925"/>
            <a:chOff x="9830328" y="5129729"/>
            <a:chExt cx="1958355" cy="130492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8530D98-5AF4-CF07-34D8-C01514E92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328" y="5129729"/>
              <a:ext cx="1352550" cy="1304925"/>
            </a:xfrm>
            <a:prstGeom prst="rect">
              <a:avLst/>
            </a:prstGeom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97B00588-DCA1-900D-58DE-085AF127BF0E}"/>
                </a:ext>
              </a:extLst>
            </p:cNvPr>
            <p:cNvSpPr/>
            <p:nvPr/>
          </p:nvSpPr>
          <p:spPr>
            <a:xfrm rot="10800000">
              <a:off x="10798083" y="6206054"/>
              <a:ext cx="990600" cy="104332"/>
            </a:xfrm>
            <a:prstGeom prst="rightArrow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640573214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250888"/>
            <a:ext cx="10363200" cy="6332476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 product has 4 variants.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creating sales order,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9659BE-F2A1-A757-CFDF-327F0458EB92}"/>
              </a:ext>
            </a:extLst>
          </p:cNvPr>
          <p:cNvGrpSpPr/>
          <p:nvPr/>
        </p:nvGrpSpPr>
        <p:grpSpPr>
          <a:xfrm>
            <a:off x="1522412" y="264221"/>
            <a:ext cx="10265059" cy="3336575"/>
            <a:chOff x="1522412" y="264221"/>
            <a:chExt cx="10265059" cy="333657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B66D08F-AE6A-4423-98E6-2300F807DE4A}"/>
                </a:ext>
              </a:extLst>
            </p:cNvPr>
            <p:cNvGrpSpPr/>
            <p:nvPr/>
          </p:nvGrpSpPr>
          <p:grpSpPr>
            <a:xfrm>
              <a:off x="1522412" y="786607"/>
              <a:ext cx="8458200" cy="2814189"/>
              <a:chOff x="1522412" y="786607"/>
              <a:chExt cx="8458200" cy="2814189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F0D393D5-2322-6580-F781-8642980ACF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12" y="786607"/>
                <a:ext cx="8458200" cy="2814189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5AF824E-6D46-5B22-35B8-C8A542DF44D8}"/>
                  </a:ext>
                </a:extLst>
              </p:cNvPr>
              <p:cNvSpPr/>
              <p:nvPr/>
            </p:nvSpPr>
            <p:spPr>
              <a:xfrm>
                <a:off x="2436812" y="2207035"/>
                <a:ext cx="1219200" cy="1221965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51E6A63-04B9-A9FD-59A6-6BD3618AE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9237" y="264221"/>
              <a:ext cx="6508234" cy="1671743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AAAAE74-2491-B2ED-C496-828149CF026C}"/>
              </a:ext>
            </a:extLst>
          </p:cNvPr>
          <p:cNvGrpSpPr/>
          <p:nvPr/>
        </p:nvGrpSpPr>
        <p:grpSpPr>
          <a:xfrm>
            <a:off x="1434039" y="3919571"/>
            <a:ext cx="10355120" cy="2749691"/>
            <a:chOff x="1434039" y="3919571"/>
            <a:chExt cx="10355120" cy="274969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93449A0-A546-1015-1821-6C4D022A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612" y="3919571"/>
              <a:ext cx="3886742" cy="333422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03541CB-C69B-E892-5156-BD8989F6A727}"/>
                </a:ext>
              </a:extLst>
            </p:cNvPr>
            <p:cNvGrpSpPr/>
            <p:nvPr/>
          </p:nvGrpSpPr>
          <p:grpSpPr>
            <a:xfrm>
              <a:off x="1434039" y="4440101"/>
              <a:ext cx="10355120" cy="2229161"/>
              <a:chOff x="1434039" y="4440101"/>
              <a:chExt cx="10355120" cy="2229161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BF72D068-3B17-4C53-FEA2-6ACFFE0334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4039" y="4440101"/>
                <a:ext cx="10355120" cy="2229161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5ADB858-4D0C-531F-0670-F2D4E9BEBD67}"/>
                  </a:ext>
                </a:extLst>
              </p:cNvPr>
              <p:cNvSpPr/>
              <p:nvPr/>
            </p:nvSpPr>
            <p:spPr>
              <a:xfrm>
                <a:off x="6856412" y="4849428"/>
                <a:ext cx="3124200" cy="1627572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1296955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1" y="381000"/>
            <a:ext cx="10744200" cy="6055809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Advanced price rules,</a:t>
            </a:r>
          </a:p>
          <a:p>
            <a:pPr algn="just"/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check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Pricelists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select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Advanced price rules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then save.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AA4FA6A-3E9E-5210-8432-D7D58AFB7688}"/>
              </a:ext>
            </a:extLst>
          </p:cNvPr>
          <p:cNvGrpSpPr/>
          <p:nvPr/>
        </p:nvGrpSpPr>
        <p:grpSpPr>
          <a:xfrm>
            <a:off x="2132012" y="1371600"/>
            <a:ext cx="4495800" cy="3038920"/>
            <a:chOff x="2589212" y="1447800"/>
            <a:chExt cx="4744006" cy="31913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DBB866-5199-12AB-A313-CAADE238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1212" y="1447800"/>
              <a:ext cx="3982006" cy="319132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2CF3D45-31A4-B0C4-625E-FF81BF96CBCE}"/>
                </a:ext>
              </a:extLst>
            </p:cNvPr>
            <p:cNvSpPr/>
            <p:nvPr/>
          </p:nvSpPr>
          <p:spPr>
            <a:xfrm>
              <a:off x="3503612" y="2438400"/>
              <a:ext cx="3657600" cy="5334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8DCBB386-1B8C-9F45-D5C7-4B80E69882C5}"/>
                </a:ext>
              </a:extLst>
            </p:cNvPr>
            <p:cNvSpPr/>
            <p:nvPr/>
          </p:nvSpPr>
          <p:spPr>
            <a:xfrm>
              <a:off x="2589212" y="3200400"/>
              <a:ext cx="1295400" cy="381000"/>
            </a:xfrm>
            <a:prstGeom prst="rightArrow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67A8CCE-6341-28AB-DF8A-3318E4C0E751}"/>
              </a:ext>
            </a:extLst>
          </p:cNvPr>
          <p:cNvGrpSpPr/>
          <p:nvPr/>
        </p:nvGrpSpPr>
        <p:grpSpPr>
          <a:xfrm>
            <a:off x="2550500" y="4670489"/>
            <a:ext cx="8871981" cy="1875162"/>
            <a:chOff x="2550500" y="4670489"/>
            <a:chExt cx="8871981" cy="187516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41065F4-5292-5A9B-709B-8E650EB42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5612" y="4670489"/>
              <a:ext cx="7156869" cy="1875162"/>
            </a:xfrm>
            <a:prstGeom prst="rect">
              <a:avLst/>
            </a:prstGeom>
          </p:spPr>
        </p:pic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17A308D8-871E-129F-4D5A-98891173BB11}"/>
                </a:ext>
              </a:extLst>
            </p:cNvPr>
            <p:cNvSpPr/>
            <p:nvPr/>
          </p:nvSpPr>
          <p:spPr>
            <a:xfrm>
              <a:off x="3331545" y="6208719"/>
              <a:ext cx="914400" cy="314140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AF9A31-4140-1A7B-41B0-275637F72D36}"/>
                </a:ext>
              </a:extLst>
            </p:cNvPr>
            <p:cNvSpPr txBox="1"/>
            <p:nvPr/>
          </p:nvSpPr>
          <p:spPr>
            <a:xfrm>
              <a:off x="2550500" y="6122749"/>
              <a:ext cx="1227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dobe Ming Std L" panose="02020300000000000000" pitchFamily="18" charset="-128"/>
                  <a:ea typeface="Adobe Ming Std L" panose="02020300000000000000" pitchFamily="18" charset="-128"/>
                </a:rPr>
                <a:t>Click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5341091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250888"/>
            <a:ext cx="10363200" cy="6332476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clicking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a line,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pop up window (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Pricelist Rules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will appear.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99928C-38D3-45B2-22CB-B6253B8464BD}"/>
              </a:ext>
            </a:extLst>
          </p:cNvPr>
          <p:cNvGrpSpPr/>
          <p:nvPr/>
        </p:nvGrpSpPr>
        <p:grpSpPr>
          <a:xfrm>
            <a:off x="1522412" y="914400"/>
            <a:ext cx="4153480" cy="1533739"/>
            <a:chOff x="1522412" y="914400"/>
            <a:chExt cx="4153480" cy="15337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7C5F8B3-94C5-35F5-0735-092571E7E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12" y="914400"/>
              <a:ext cx="4153480" cy="153373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F757B9-E98E-90A0-8865-98B2D7025992}"/>
                </a:ext>
              </a:extLst>
            </p:cNvPr>
            <p:cNvSpPr/>
            <p:nvPr/>
          </p:nvSpPr>
          <p:spPr>
            <a:xfrm>
              <a:off x="2966184" y="1143000"/>
              <a:ext cx="1070828" cy="3048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Arrow: Curved Right 13">
              <a:extLst>
                <a:ext uri="{FF2B5EF4-FFF2-40B4-BE49-F238E27FC236}">
                  <a16:creationId xmlns:a16="http://schemas.microsoft.com/office/drawing/2014/main" id="{A29B9010-5FE1-E047-6587-A94350A69D6F}"/>
                </a:ext>
              </a:extLst>
            </p:cNvPr>
            <p:cNvSpPr/>
            <p:nvPr/>
          </p:nvSpPr>
          <p:spPr>
            <a:xfrm>
              <a:off x="2513012" y="1295400"/>
              <a:ext cx="453172" cy="1066800"/>
            </a:xfrm>
            <a:prstGeom prst="curvedRightArrow">
              <a:avLst>
                <a:gd name="adj1" fmla="val 0"/>
                <a:gd name="adj2" fmla="val 50000"/>
                <a:gd name="adj3" fmla="val 25000"/>
              </a:avLst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5B65283-8181-EBCA-ACE2-E97C4D995AB6}"/>
              </a:ext>
            </a:extLst>
          </p:cNvPr>
          <p:cNvGrpSpPr/>
          <p:nvPr/>
        </p:nvGrpSpPr>
        <p:grpSpPr>
          <a:xfrm>
            <a:off x="1598612" y="3142859"/>
            <a:ext cx="8735644" cy="2800741"/>
            <a:chOff x="1517511" y="3417126"/>
            <a:chExt cx="8735644" cy="28007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389D4C-7626-26BA-BD47-A91355D96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511" y="3417126"/>
              <a:ext cx="8735644" cy="2800741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ED7993B-79BA-F6F8-531A-30A0ED64D54D}"/>
                </a:ext>
              </a:extLst>
            </p:cNvPr>
            <p:cNvGrpSpPr/>
            <p:nvPr/>
          </p:nvGrpSpPr>
          <p:grpSpPr>
            <a:xfrm>
              <a:off x="2966184" y="4128431"/>
              <a:ext cx="3581400" cy="496419"/>
              <a:chOff x="2767834" y="4366405"/>
              <a:chExt cx="3581400" cy="49641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28F64F-BB37-7BFE-5C6C-DA8C54BAA387}"/>
                  </a:ext>
                </a:extLst>
              </p:cNvPr>
              <p:cNvSpPr/>
              <p:nvPr/>
            </p:nvSpPr>
            <p:spPr>
              <a:xfrm>
                <a:off x="2767834" y="4366405"/>
                <a:ext cx="990600" cy="382657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F39FDD5-40BA-255F-BE9E-441CD8CC4CD2}"/>
                  </a:ext>
                </a:extLst>
              </p:cNvPr>
              <p:cNvGrpSpPr/>
              <p:nvPr/>
            </p:nvGrpSpPr>
            <p:grpSpPr>
              <a:xfrm>
                <a:off x="3758434" y="4480167"/>
                <a:ext cx="2590800" cy="382657"/>
                <a:chOff x="4265612" y="4036943"/>
                <a:chExt cx="2590800" cy="382657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C28EBF77-2BAE-DEB6-4D14-D6341464C0B7}"/>
                    </a:ext>
                  </a:extLst>
                </p:cNvPr>
                <p:cNvCxnSpPr/>
                <p:nvPr/>
              </p:nvCxnSpPr>
              <p:spPr>
                <a:xfrm>
                  <a:off x="4265612" y="4036943"/>
                  <a:ext cx="2590800" cy="0"/>
                </a:xfrm>
                <a:prstGeom prst="line">
                  <a:avLst/>
                </a:prstGeom>
                <a:ln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42F55DCB-F466-12CE-C27A-7A2B0ADFB5C4}"/>
                    </a:ext>
                  </a:extLst>
                </p:cNvPr>
                <p:cNvCxnSpPr/>
                <p:nvPr/>
              </p:nvCxnSpPr>
              <p:spPr>
                <a:xfrm>
                  <a:off x="6856412" y="4036943"/>
                  <a:ext cx="0" cy="3826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FF4A06-1451-6586-AA35-C1E3F5A690D6}"/>
              </a:ext>
            </a:extLst>
          </p:cNvPr>
          <p:cNvGrpSpPr/>
          <p:nvPr/>
        </p:nvGrpSpPr>
        <p:grpSpPr>
          <a:xfrm>
            <a:off x="6459334" y="909636"/>
            <a:ext cx="4115374" cy="1543265"/>
            <a:chOff x="6434893" y="911790"/>
            <a:chExt cx="4115374" cy="15432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E527B0-D41F-D09F-9018-E5E972C81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893" y="911790"/>
              <a:ext cx="4115374" cy="154326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CAC347-9FB8-1083-8D00-4356818BA0E0}"/>
                </a:ext>
              </a:extLst>
            </p:cNvPr>
            <p:cNvSpPr/>
            <p:nvPr/>
          </p:nvSpPr>
          <p:spPr>
            <a:xfrm>
              <a:off x="7923212" y="1376469"/>
              <a:ext cx="838200" cy="2286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7" name="Arrow: Curved Right 16">
              <a:extLst>
                <a:ext uri="{FF2B5EF4-FFF2-40B4-BE49-F238E27FC236}">
                  <a16:creationId xmlns:a16="http://schemas.microsoft.com/office/drawing/2014/main" id="{AF77542B-354E-0DBA-4A48-C2248DECCA98}"/>
                </a:ext>
              </a:extLst>
            </p:cNvPr>
            <p:cNvSpPr/>
            <p:nvPr/>
          </p:nvSpPr>
          <p:spPr>
            <a:xfrm>
              <a:off x="7466012" y="1490769"/>
              <a:ext cx="457200" cy="914400"/>
            </a:xfrm>
            <a:prstGeom prst="curvedRightArrow">
              <a:avLst>
                <a:gd name="adj1" fmla="val 0"/>
                <a:gd name="adj2" fmla="val 50000"/>
                <a:gd name="adj3" fmla="val 25000"/>
              </a:avLst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9674524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250888"/>
            <a:ext cx="10363200" cy="6332476"/>
          </a:xfrm>
        </p:spPr>
        <p:txBody>
          <a:bodyPr>
            <a:noAutofit/>
          </a:bodyPr>
          <a:lstStyle/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creating sales order,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37D28C-7DF6-770C-1640-38B5A219BA76}"/>
              </a:ext>
            </a:extLst>
          </p:cNvPr>
          <p:cNvGrpSpPr/>
          <p:nvPr/>
        </p:nvGrpSpPr>
        <p:grpSpPr>
          <a:xfrm>
            <a:off x="1540273" y="381000"/>
            <a:ext cx="8516539" cy="1933845"/>
            <a:chOff x="1540273" y="381000"/>
            <a:chExt cx="8516539" cy="193384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D1A5B93-9281-D421-48D5-AABEBFE72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273" y="381000"/>
              <a:ext cx="8516539" cy="193384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F383C1D-CA46-040E-6418-A8BCCDB37B60}"/>
                </a:ext>
              </a:extLst>
            </p:cNvPr>
            <p:cNvSpPr/>
            <p:nvPr/>
          </p:nvSpPr>
          <p:spPr>
            <a:xfrm>
              <a:off x="7237412" y="609600"/>
              <a:ext cx="2819400" cy="358017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" name="Right Bracket 4">
              <a:extLst>
                <a:ext uri="{FF2B5EF4-FFF2-40B4-BE49-F238E27FC236}">
                  <a16:creationId xmlns:a16="http://schemas.microsoft.com/office/drawing/2014/main" id="{2E49887E-748F-E1BC-987B-5C008E9E54AB}"/>
                </a:ext>
              </a:extLst>
            </p:cNvPr>
            <p:cNvSpPr/>
            <p:nvPr/>
          </p:nvSpPr>
          <p:spPr>
            <a:xfrm rot="5400000">
              <a:off x="8600832" y="-8178"/>
              <a:ext cx="168757" cy="2590800"/>
            </a:xfrm>
            <a:prstGeom prst="rightBracket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515B6E-204A-7735-00F5-FCF13696C77E}"/>
              </a:ext>
            </a:extLst>
          </p:cNvPr>
          <p:cNvGrpSpPr/>
          <p:nvPr/>
        </p:nvGrpSpPr>
        <p:grpSpPr>
          <a:xfrm>
            <a:off x="1370012" y="2894220"/>
            <a:ext cx="10459910" cy="2797393"/>
            <a:chOff x="1370012" y="2894220"/>
            <a:chExt cx="10459910" cy="279739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D4E3EE8-20CC-B551-532F-EC483E06E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012" y="3624400"/>
              <a:ext cx="10459910" cy="2067213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F736D24-64AD-71A4-570D-D2FF379CEFDB}"/>
                </a:ext>
              </a:extLst>
            </p:cNvPr>
            <p:cNvGrpSpPr/>
            <p:nvPr/>
          </p:nvGrpSpPr>
          <p:grpSpPr>
            <a:xfrm>
              <a:off x="4653849" y="2894220"/>
              <a:ext cx="7079363" cy="2667924"/>
              <a:chOff x="4656473" y="2305396"/>
              <a:chExt cx="7079363" cy="266792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4C63AC9-278B-3DE1-1B5C-A78D1CE47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4036" y="2305396"/>
                <a:ext cx="3905795" cy="342948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DFE56C7-6185-FDF9-3039-09C0A13548F4}"/>
                  </a:ext>
                </a:extLst>
              </p:cNvPr>
              <p:cNvGrpSpPr/>
              <p:nvPr/>
            </p:nvGrpSpPr>
            <p:grpSpPr>
              <a:xfrm>
                <a:off x="4656473" y="3562965"/>
                <a:ext cx="7079363" cy="1410355"/>
                <a:chOff x="4606115" y="3766658"/>
                <a:chExt cx="7278410" cy="1383064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04B70E5-173D-D087-F4F7-84D51FE3993B}"/>
                    </a:ext>
                  </a:extLst>
                </p:cNvPr>
                <p:cNvSpPr/>
                <p:nvPr/>
              </p:nvSpPr>
              <p:spPr>
                <a:xfrm>
                  <a:off x="7760225" y="3766658"/>
                  <a:ext cx="990598" cy="589788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281AE13-80E2-145C-5079-105AB9D82BC4}"/>
                    </a:ext>
                  </a:extLst>
                </p:cNvPr>
                <p:cNvSpPr/>
                <p:nvPr/>
              </p:nvSpPr>
              <p:spPr>
                <a:xfrm>
                  <a:off x="6035451" y="3766658"/>
                  <a:ext cx="1143000" cy="589787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5166376-DBFC-B132-25E9-8B8CD926A91F}"/>
                    </a:ext>
                  </a:extLst>
                </p:cNvPr>
                <p:cNvSpPr txBox="1"/>
                <p:nvPr/>
              </p:nvSpPr>
              <p:spPr>
                <a:xfrm>
                  <a:off x="4606115" y="4515898"/>
                  <a:ext cx="7278410" cy="6338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dirty="0">
                      <a:solidFill>
                        <a:schemeClr val="accent3"/>
                      </a:solidFill>
                      <a:latin typeface="Adobe Garamond Pro Bold" panose="02020702060506020403" pitchFamily="18" charset="0"/>
                    </a:rPr>
                    <a:t>[Sales Price - (Sales Price * 7%)] </a:t>
                  </a:r>
                </a:p>
                <a:p>
                  <a:r>
                    <a:rPr lang="en-US" sz="1800" dirty="0">
                      <a:solidFill>
                        <a:schemeClr val="accent3"/>
                      </a:solidFill>
                      <a:latin typeface="Adobe Garamond Pro Bold" panose="02020702060506020403" pitchFamily="18" charset="0"/>
                    </a:rPr>
                    <a:t>[$60 - ($60 * 7%)] + $1 = [$60 - $4.2] + 1=  $55.8 (rounding 1) = $ 56.00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0894350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159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ERP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18883" y="1371600"/>
            <a:ext cx="10360501" cy="446227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manual and repetitive tasks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the chance of having human error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productivity of employees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database to one platform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Standardized input of data allows for quick reporting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communication between departments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291165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250888"/>
            <a:ext cx="10363200" cy="6332476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discount policies.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Firstly, check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Discounts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then they will see in </a:t>
            </a:r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 of pricelist creation.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5507D8-51CF-2BA5-1594-52DD3A5FD632}"/>
              </a:ext>
            </a:extLst>
          </p:cNvPr>
          <p:cNvSpPr/>
          <p:nvPr/>
        </p:nvSpPr>
        <p:spPr>
          <a:xfrm>
            <a:off x="6551612" y="3581400"/>
            <a:ext cx="4572001" cy="9144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98FEF8-D085-9731-D002-4BE3579C5505}"/>
              </a:ext>
            </a:extLst>
          </p:cNvPr>
          <p:cNvGrpSpPr/>
          <p:nvPr/>
        </p:nvGrpSpPr>
        <p:grpSpPr>
          <a:xfrm>
            <a:off x="1446212" y="1676400"/>
            <a:ext cx="9793067" cy="2981741"/>
            <a:chOff x="1446212" y="1676400"/>
            <a:chExt cx="9793067" cy="29817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6A4635D-C1F9-A650-9A13-DF4D5C9C2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6212" y="1676400"/>
              <a:ext cx="9793067" cy="298174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E73C9C-BF72-6324-BC71-27364F2A435B}"/>
                </a:ext>
              </a:extLst>
            </p:cNvPr>
            <p:cNvSpPr txBox="1"/>
            <p:nvPr/>
          </p:nvSpPr>
          <p:spPr>
            <a:xfrm>
              <a:off x="7257146" y="2345424"/>
              <a:ext cx="1752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3">
                      <a:lumMod val="75000"/>
                    </a:schemeClr>
                  </a:solidFill>
                  <a:latin typeface="Adobe Garamond Pro Bold" panose="02020702060506020403" pitchFamily="18" charset="0"/>
                </a:rPr>
                <a:t>Default</a:t>
              </a:r>
              <a:r>
                <a:rPr lang="en-US" sz="2800" dirty="0"/>
                <a:t> 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72AF38C-4472-B668-1E80-61A15B0E01A4}"/>
                </a:ext>
              </a:extLst>
            </p:cNvPr>
            <p:cNvSpPr/>
            <p:nvPr/>
          </p:nvSpPr>
          <p:spPr>
            <a:xfrm rot="4373683">
              <a:off x="7600046" y="3347710"/>
              <a:ext cx="1066800" cy="162580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676D5F8-A389-A086-FE09-B42C4433E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83" y="5063301"/>
            <a:ext cx="10440857" cy="14670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A73B6BF-2E78-8CD2-BD9A-B1C95C29145C}"/>
              </a:ext>
            </a:extLst>
          </p:cNvPr>
          <p:cNvSpPr/>
          <p:nvPr/>
        </p:nvSpPr>
        <p:spPr>
          <a:xfrm>
            <a:off x="8368029" y="5370897"/>
            <a:ext cx="2069783" cy="877503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Arrow: Curved Right 19">
            <a:extLst>
              <a:ext uri="{FF2B5EF4-FFF2-40B4-BE49-F238E27FC236}">
                <a16:creationId xmlns:a16="http://schemas.microsoft.com/office/drawing/2014/main" id="{70F67776-7996-025D-6EE1-F59DF71962E1}"/>
              </a:ext>
            </a:extLst>
          </p:cNvPr>
          <p:cNvSpPr/>
          <p:nvPr/>
        </p:nvSpPr>
        <p:spPr>
          <a:xfrm>
            <a:off x="7377429" y="3989328"/>
            <a:ext cx="990600" cy="2259072"/>
          </a:xfrm>
          <a:prstGeom prst="curvedRightArrow">
            <a:avLst>
              <a:gd name="adj1" fmla="val 0"/>
              <a:gd name="adj2" fmla="val 50000"/>
              <a:gd name="adj3" fmla="val 25000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325233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250888"/>
            <a:ext cx="10363200" cy="6332476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unit price is $60 and the discounted price is $ 55 each.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3 units, $60 * 3 = $180 and ($60 - $55 = $5) * 3 = $15.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Disc. %, $15 / $180 = $0.0833 (8.33%).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Subtotal, $180 - ($180 * 0.0833 = $14.99) = $ 165.01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2DF5AEB-7038-7FF3-2987-887A6341584C}"/>
              </a:ext>
            </a:extLst>
          </p:cNvPr>
          <p:cNvGrpSpPr/>
          <p:nvPr/>
        </p:nvGrpSpPr>
        <p:grpSpPr>
          <a:xfrm>
            <a:off x="1293812" y="2819400"/>
            <a:ext cx="10402752" cy="2698212"/>
            <a:chOff x="1217612" y="1752600"/>
            <a:chExt cx="10402752" cy="269821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91B0B6-6412-2F44-89E0-727B6B074CE3}"/>
                </a:ext>
              </a:extLst>
            </p:cNvPr>
            <p:cNvSpPr txBox="1"/>
            <p:nvPr/>
          </p:nvSpPr>
          <p:spPr>
            <a:xfrm>
              <a:off x="7833759" y="1864187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dobe Garamond Pro Bold" panose="02020702060506020403" pitchFamily="18" charset="0"/>
                </a:rPr>
                <a:t>$180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5402262-DBDD-55F4-8672-DD69AC3874FB}"/>
                </a:ext>
              </a:extLst>
            </p:cNvPr>
            <p:cNvGrpSpPr/>
            <p:nvPr/>
          </p:nvGrpSpPr>
          <p:grpSpPr>
            <a:xfrm>
              <a:off x="1217612" y="1752600"/>
              <a:ext cx="10402752" cy="2698212"/>
              <a:chOff x="1351859" y="381000"/>
              <a:chExt cx="10402752" cy="269821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7CCF403-5549-1287-D259-77F5BB182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0012" y="381000"/>
                <a:ext cx="4467849" cy="895475"/>
              </a:xfrm>
              <a:prstGeom prst="rect">
                <a:avLst/>
              </a:prstGeom>
            </p:spPr>
          </p:pic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A304D37-9E2A-8A2D-ABB2-16E28F32BA7C}"/>
                  </a:ext>
                </a:extLst>
              </p:cNvPr>
              <p:cNvGrpSpPr/>
              <p:nvPr/>
            </p:nvGrpSpPr>
            <p:grpSpPr>
              <a:xfrm>
                <a:off x="1351859" y="1621684"/>
                <a:ext cx="10402752" cy="1457528"/>
                <a:chOff x="1351859" y="1621684"/>
                <a:chExt cx="10402752" cy="1457528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77133D52-D998-3969-7AFD-250859A66F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1859" y="1621684"/>
                  <a:ext cx="10402752" cy="1457528"/>
                </a:xfrm>
                <a:prstGeom prst="rect">
                  <a:avLst/>
                </a:prstGeom>
              </p:spPr>
            </p:pic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5AAF293-424C-7E4A-9134-AB310646E892}"/>
                    </a:ext>
                  </a:extLst>
                </p:cNvPr>
                <p:cNvSpPr/>
                <p:nvPr/>
              </p:nvSpPr>
              <p:spPr>
                <a:xfrm>
                  <a:off x="7542212" y="1981200"/>
                  <a:ext cx="2971800" cy="76200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5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E49A4F7-1AC8-9B2B-5964-B092935BF7F2}"/>
                  </a:ext>
                </a:extLst>
              </p:cNvPr>
              <p:cNvGrpSpPr/>
              <p:nvPr/>
            </p:nvGrpSpPr>
            <p:grpSpPr>
              <a:xfrm>
                <a:off x="8191637" y="1045225"/>
                <a:ext cx="914400" cy="1407673"/>
                <a:chOff x="8191637" y="1045225"/>
                <a:chExt cx="914400" cy="1407673"/>
              </a:xfrm>
            </p:grpSpPr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AC0AB1B8-A1E1-A46F-41AE-7576E9FEB5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1637" y="1045225"/>
                  <a:ext cx="264975" cy="1407673"/>
                </a:xfrm>
                <a:prstGeom prst="straightConnector1">
                  <a:avLst/>
                </a:prstGeom>
                <a:ln w="28575">
                  <a:prstDash val="sysDot"/>
                  <a:tailEnd type="triangle"/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55D4722D-3E74-B03E-EF10-4B49DA348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56612" y="1084335"/>
                  <a:ext cx="649425" cy="1337060"/>
                </a:xfrm>
                <a:prstGeom prst="straightConnector1">
                  <a:avLst/>
                </a:prstGeom>
                <a:ln w="28575">
                  <a:prstDash val="sysDot"/>
                  <a:tailEnd type="triangle"/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Connector: Elbow 34">
                <a:extLst>
                  <a:ext uri="{FF2B5EF4-FFF2-40B4-BE49-F238E27FC236}">
                    <a16:creationId xmlns:a16="http://schemas.microsoft.com/office/drawing/2014/main" id="{FF97B44E-15D5-ED74-C302-2AAFFD412B77}"/>
                  </a:ext>
                </a:extLst>
              </p:cNvPr>
              <p:cNvCxnSpPr/>
              <p:nvPr/>
            </p:nvCxnSpPr>
            <p:spPr>
              <a:xfrm>
                <a:off x="5713412" y="1045225"/>
                <a:ext cx="1828800" cy="1164575"/>
              </a:xfrm>
              <a:prstGeom prst="bentConnector3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20382339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C6B85E3-CAE9-3100-BEA3-878D00BDE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1" y="165131"/>
            <a:ext cx="10360501" cy="563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Coupons &amp; Promotions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1" y="888620"/>
            <a:ext cx="10744200" cy="5548189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coupon is a ticket or document that allows the buyers to pay less money than usual for a product or to get it free.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promotion is a marketing tool, used as a strategy to communicate between the sellers and buyers.</a:t>
            </a:r>
          </a:p>
          <a:p>
            <a:pPr algn="just"/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check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Coupons &amp; Promotions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then save.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configuration settings for coupons &amp; promotions, 				</a:t>
            </a:r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Coupon Programs and Promotion Programs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be seen under the </a:t>
            </a:r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menu.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74EC0F-B26D-3584-DE0F-1A173F5532CF}"/>
              </a:ext>
            </a:extLst>
          </p:cNvPr>
          <p:cNvGrpSpPr/>
          <p:nvPr/>
        </p:nvGrpSpPr>
        <p:grpSpPr>
          <a:xfrm>
            <a:off x="1882811" y="3200400"/>
            <a:ext cx="1875805" cy="2059122"/>
            <a:chOff x="1290562" y="2971800"/>
            <a:chExt cx="2041831" cy="23148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44252-1C83-4535-924C-C28638E93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4812" y="2971800"/>
              <a:ext cx="1657581" cy="2314898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1197FD01-C889-8C02-E643-37A1F59499EA}"/>
                </a:ext>
              </a:extLst>
            </p:cNvPr>
            <p:cNvSpPr/>
            <p:nvPr/>
          </p:nvSpPr>
          <p:spPr>
            <a:xfrm rot="18647617">
              <a:off x="947661" y="3843130"/>
              <a:ext cx="990601" cy="304800"/>
            </a:xfrm>
            <a:prstGeom prst="rightArrow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7EA903-E090-CCFE-2A16-72997466CB14}"/>
              </a:ext>
            </a:extLst>
          </p:cNvPr>
          <p:cNvGrpSpPr/>
          <p:nvPr/>
        </p:nvGrpSpPr>
        <p:grpSpPr>
          <a:xfrm>
            <a:off x="4570412" y="3897770"/>
            <a:ext cx="2848373" cy="1276528"/>
            <a:chOff x="4670225" y="3198187"/>
            <a:chExt cx="2848373" cy="12765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796F2D5-3D6C-FB28-EE7C-AABC613B9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225" y="3198187"/>
              <a:ext cx="2848373" cy="127652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76640A-9D21-9B02-2E12-CDECDDCFD43D}"/>
                </a:ext>
              </a:extLst>
            </p:cNvPr>
            <p:cNvSpPr/>
            <p:nvPr/>
          </p:nvSpPr>
          <p:spPr>
            <a:xfrm>
              <a:off x="4722811" y="3389190"/>
              <a:ext cx="2743200" cy="4572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4EEA3E-F2C5-BE07-5B3B-AA3C9551A781}"/>
              </a:ext>
            </a:extLst>
          </p:cNvPr>
          <p:cNvGrpSpPr/>
          <p:nvPr/>
        </p:nvGrpSpPr>
        <p:grpSpPr>
          <a:xfrm>
            <a:off x="8609012" y="4077152"/>
            <a:ext cx="3112792" cy="1743075"/>
            <a:chOff x="8691110" y="4002634"/>
            <a:chExt cx="3112792" cy="1743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2D0964C-D537-05CD-8685-3D34C35DD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8750" y="4002634"/>
              <a:ext cx="1552575" cy="1743075"/>
            </a:xfrm>
            <a:prstGeom prst="rect">
              <a:avLst/>
            </a:prstGeom>
          </p:spPr>
        </p:pic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E57D5F45-6102-0B4E-1D52-F784A910A7C5}"/>
                </a:ext>
              </a:extLst>
            </p:cNvPr>
            <p:cNvSpPr/>
            <p:nvPr/>
          </p:nvSpPr>
          <p:spPr>
            <a:xfrm>
              <a:off x="8691110" y="5191724"/>
              <a:ext cx="914400" cy="306522"/>
            </a:xfrm>
            <a:prstGeom prst="rightArrow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B7E64F5B-C6F2-8A76-6274-0353F4D1E9AC}"/>
                </a:ext>
              </a:extLst>
            </p:cNvPr>
            <p:cNvSpPr/>
            <p:nvPr/>
          </p:nvSpPr>
          <p:spPr>
            <a:xfrm rot="10800000">
              <a:off x="10907759" y="5439187"/>
              <a:ext cx="896143" cy="306522"/>
            </a:xfrm>
            <a:prstGeom prst="rightArrow">
              <a:avLst>
                <a:gd name="adj1" fmla="val 50000"/>
                <a:gd name="adj2" fmla="val 53478"/>
              </a:avLst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997816772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1" y="304800"/>
            <a:ext cx="10744200" cy="6132009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Coupons, there are two types of coupon programs: Free Product and Discount.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clicking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 Domain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button, 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EA62F-6393-D0C0-0DE0-BC84EEC02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1066800"/>
            <a:ext cx="3734321" cy="685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2EE995-2EFD-EEDA-12ED-1CE599C7C3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4" t="12796" r="14754" b="42216"/>
          <a:stretch/>
        </p:blipFill>
        <p:spPr>
          <a:xfrm>
            <a:off x="1020370" y="3760116"/>
            <a:ext cx="8347861" cy="299536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90A18BBD-EA17-B914-B7C2-FCB264E11593}"/>
              </a:ext>
            </a:extLst>
          </p:cNvPr>
          <p:cNvSpPr/>
          <p:nvPr/>
        </p:nvSpPr>
        <p:spPr>
          <a:xfrm>
            <a:off x="8761412" y="4821089"/>
            <a:ext cx="304800" cy="360511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063A5C-D811-B1AF-339E-BDF96BE6B94F}"/>
              </a:ext>
            </a:extLst>
          </p:cNvPr>
          <p:cNvCxnSpPr/>
          <p:nvPr/>
        </p:nvCxnSpPr>
        <p:spPr>
          <a:xfrm flipH="1" flipV="1">
            <a:off x="9066212" y="5105400"/>
            <a:ext cx="9906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C349C7D-039C-3662-5CC7-440BE3E334CE}"/>
              </a:ext>
            </a:extLst>
          </p:cNvPr>
          <p:cNvSpPr txBox="1"/>
          <p:nvPr/>
        </p:nvSpPr>
        <p:spPr>
          <a:xfrm>
            <a:off x="10123663" y="5001344"/>
            <a:ext cx="1752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Adobe Garamond Pro Bold" panose="02020702060506020403" pitchFamily="18" charset="0"/>
              </a:rPr>
              <a:t>Add a rule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8B4414-E609-5F29-E86C-F28E5A412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34" y="1689547"/>
            <a:ext cx="4953691" cy="1933845"/>
          </a:xfrm>
          <a:prstGeom prst="rect">
            <a:avLst/>
          </a:prstGeom>
        </p:spPr>
      </p:pic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A015DE92-3168-FF33-E5A5-2CAA31631C0B}"/>
              </a:ext>
            </a:extLst>
          </p:cNvPr>
          <p:cNvSpPr/>
          <p:nvPr/>
        </p:nvSpPr>
        <p:spPr>
          <a:xfrm>
            <a:off x="9368231" y="2729051"/>
            <a:ext cx="2036456" cy="1743020"/>
          </a:xfrm>
          <a:prstGeom prst="curvedLeftArrow">
            <a:avLst>
              <a:gd name="adj1" fmla="val 0"/>
              <a:gd name="adj2" fmla="val 50000"/>
              <a:gd name="adj3" fmla="val 25000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082063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1" y="304800"/>
            <a:ext cx="10744200" cy="6132009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</a:t>
            </a:r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records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Oppo product.</a:t>
            </a:r>
          </a:p>
          <a:p>
            <a:pPr marL="0" indent="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(can be sold)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80F91A-F083-4951-F85F-ADA3197282FF}"/>
              </a:ext>
            </a:extLst>
          </p:cNvPr>
          <p:cNvGrpSpPr/>
          <p:nvPr/>
        </p:nvGrpSpPr>
        <p:grpSpPr>
          <a:xfrm>
            <a:off x="2132012" y="398841"/>
            <a:ext cx="9295709" cy="6037968"/>
            <a:chOff x="1293812" y="410016"/>
            <a:chExt cx="9295709" cy="60379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FA1136-2C28-0EEC-925F-B611D2E50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0049" y="410016"/>
              <a:ext cx="5105400" cy="2000361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30AF520-6672-C7BC-4078-2274ED6305EF}"/>
                </a:ext>
              </a:extLst>
            </p:cNvPr>
            <p:cNvGrpSpPr/>
            <p:nvPr/>
          </p:nvGrpSpPr>
          <p:grpSpPr>
            <a:xfrm>
              <a:off x="4416318" y="1499099"/>
              <a:ext cx="2211494" cy="1595287"/>
              <a:chOff x="4537519" y="1606152"/>
              <a:chExt cx="2211494" cy="2168681"/>
            </a:xfrm>
          </p:grpSpPr>
          <p:cxnSp>
            <p:nvCxnSpPr>
              <p:cNvPr id="5" name="Connector: Elbow 4">
                <a:extLst>
                  <a:ext uri="{FF2B5EF4-FFF2-40B4-BE49-F238E27FC236}">
                    <a16:creationId xmlns:a16="http://schemas.microsoft.com/office/drawing/2014/main" id="{FB596FB5-91E2-BE34-6D02-F998C7708F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957257" y="2189768"/>
                <a:ext cx="2165327" cy="1004804"/>
              </a:xfrm>
              <a:prstGeom prst="bentConnector3">
                <a:avLst>
                  <a:gd name="adj1" fmla="val 69968"/>
                </a:avLst>
              </a:prstGeom>
              <a:ln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379EF0B-3597-52D9-730A-7203199692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0608" y="1606152"/>
                <a:ext cx="2208405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FA23C3F-9357-ABD9-FE26-CAF2310E20E4}"/>
                </a:ext>
              </a:extLst>
            </p:cNvPr>
            <p:cNvSpPr/>
            <p:nvPr/>
          </p:nvSpPr>
          <p:spPr>
            <a:xfrm>
              <a:off x="6627812" y="1295400"/>
              <a:ext cx="914400" cy="457200"/>
            </a:xfrm>
            <a:prstGeom prst="ellipse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D5B9EF8-5A56-06AC-1E4B-1DF8C631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812" y="3080661"/>
              <a:ext cx="9295709" cy="336732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2593DB5-9399-E9EC-FE87-FEB7F0705287}"/>
              </a:ext>
            </a:extLst>
          </p:cNvPr>
          <p:cNvGrpSpPr/>
          <p:nvPr/>
        </p:nvGrpSpPr>
        <p:grpSpPr>
          <a:xfrm>
            <a:off x="9371012" y="1066800"/>
            <a:ext cx="1447800" cy="437109"/>
            <a:chOff x="9371012" y="1066800"/>
            <a:chExt cx="1447800" cy="437109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51C9685-296B-8A7C-2523-0ABA83D0A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71012" y="1503909"/>
              <a:ext cx="1447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D4B4C46-BF02-F077-F41A-CB5BA33D6B3B}"/>
                </a:ext>
              </a:extLst>
            </p:cNvPr>
            <p:cNvCxnSpPr/>
            <p:nvPr/>
          </p:nvCxnSpPr>
          <p:spPr>
            <a:xfrm flipV="1">
              <a:off x="10818812" y="1080526"/>
              <a:ext cx="0" cy="407398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385C6BC-30B2-2AF8-CBE1-1EB4C327B234}"/>
                </a:ext>
              </a:extLst>
            </p:cNvPr>
            <p:cNvCxnSpPr/>
            <p:nvPr/>
          </p:nvCxnSpPr>
          <p:spPr>
            <a:xfrm flipH="1">
              <a:off x="10590212" y="1066800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3351101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1" y="304800"/>
            <a:ext cx="10744200" cy="6132009"/>
          </a:xfrm>
        </p:spPr>
        <p:txBody>
          <a:bodyPr>
            <a:noAutofit/>
          </a:bodyPr>
          <a:lstStyle/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Free Product coupon program,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Discount coupon program,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3E780D6-4D03-4E62-5D44-E7548CD05146}"/>
              </a:ext>
            </a:extLst>
          </p:cNvPr>
          <p:cNvGrpSpPr/>
          <p:nvPr/>
        </p:nvGrpSpPr>
        <p:grpSpPr>
          <a:xfrm>
            <a:off x="1446212" y="246814"/>
            <a:ext cx="8468386" cy="859436"/>
            <a:chOff x="1446212" y="246814"/>
            <a:chExt cx="8468386" cy="85943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02D9E7-A4A8-8DB8-9A30-070B1CC48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6212" y="334617"/>
              <a:ext cx="4734586" cy="77163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6618F96-F37E-A658-0BA2-3EA133CFFA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6012" y="421191"/>
              <a:ext cx="3200400" cy="3408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41D3AA-1F96-74DE-C527-34E1B8E64EF3}"/>
                </a:ext>
              </a:extLst>
            </p:cNvPr>
            <p:cNvSpPr txBox="1"/>
            <p:nvPr/>
          </p:nvSpPr>
          <p:spPr>
            <a:xfrm>
              <a:off x="6866598" y="246814"/>
              <a:ext cx="304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dobe Garamond Pro Bold" panose="02020702060506020403" pitchFamily="18" charset="0"/>
                </a:rPr>
                <a:t>Coupon valid time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C79D5C5-9DD9-77FE-9BDF-3531A5B08E5C}"/>
              </a:ext>
            </a:extLst>
          </p:cNvPr>
          <p:cNvGrpSpPr/>
          <p:nvPr/>
        </p:nvGrpSpPr>
        <p:grpSpPr>
          <a:xfrm>
            <a:off x="1446212" y="2194834"/>
            <a:ext cx="9479611" cy="1328905"/>
            <a:chOff x="1446212" y="1934387"/>
            <a:chExt cx="9479611" cy="132890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829FB4-8FD1-D173-FF20-912F9A366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6212" y="1934387"/>
              <a:ext cx="3413700" cy="132890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8A5C24-7926-C296-07C8-3100C08CFB19}"/>
                </a:ext>
              </a:extLst>
            </p:cNvPr>
            <p:cNvSpPr/>
            <p:nvPr/>
          </p:nvSpPr>
          <p:spPr>
            <a:xfrm>
              <a:off x="3275012" y="2635282"/>
              <a:ext cx="1524000" cy="3048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9EC60FE-C8D8-CF40-0151-6F0DD4F2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3500" y="2056121"/>
              <a:ext cx="5182323" cy="800212"/>
            </a:xfrm>
            <a:prstGeom prst="rect">
              <a:avLst/>
            </a:prstGeom>
          </p:spPr>
        </p:pic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1C585B64-10D5-E72A-66F9-9BA6EF7F4A26}"/>
                </a:ext>
              </a:extLst>
            </p:cNvPr>
            <p:cNvCxnSpPr/>
            <p:nvPr/>
          </p:nvCxnSpPr>
          <p:spPr>
            <a:xfrm rot="10800000" flipV="1">
              <a:off x="4799012" y="2209800"/>
              <a:ext cx="944488" cy="577882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27BA09-FB13-132C-6212-8B8051C26A0E}"/>
              </a:ext>
            </a:extLst>
          </p:cNvPr>
          <p:cNvGrpSpPr/>
          <p:nvPr/>
        </p:nvGrpSpPr>
        <p:grpSpPr>
          <a:xfrm>
            <a:off x="1376842" y="4612324"/>
            <a:ext cx="8952821" cy="1705213"/>
            <a:chOff x="1434685" y="3791664"/>
            <a:chExt cx="8952821" cy="170521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CD2FAC-9437-B114-666E-EAD2A1119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685" y="3891233"/>
              <a:ext cx="3592286" cy="1111282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8989F92-CB0B-2F84-6D9E-CF140A9A6CCA}"/>
                </a:ext>
              </a:extLst>
            </p:cNvPr>
            <p:cNvSpPr/>
            <p:nvPr/>
          </p:nvSpPr>
          <p:spPr>
            <a:xfrm>
              <a:off x="3427412" y="4160610"/>
              <a:ext cx="1295400" cy="41139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822B8FE-B9EA-79E5-5BE4-7A0F3AB99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0078" y="3791664"/>
              <a:ext cx="4677428" cy="1705213"/>
            </a:xfrm>
            <a:prstGeom prst="rect">
              <a:avLst/>
            </a:prstGeom>
          </p:spPr>
        </p:pic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907C750F-C77F-2996-B8D6-C5191D1FE6A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722812" y="4091428"/>
              <a:ext cx="968976" cy="288941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1030009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1" y="304800"/>
            <a:ext cx="10744200" cy="6132009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generate coupon codes, click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Coupon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button. 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clicking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Coupons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smart button,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EA8B15-EFD3-1A79-E296-8859E3E066C5}"/>
              </a:ext>
            </a:extLst>
          </p:cNvPr>
          <p:cNvGrpSpPr/>
          <p:nvPr/>
        </p:nvGrpSpPr>
        <p:grpSpPr>
          <a:xfrm>
            <a:off x="8380412" y="338364"/>
            <a:ext cx="1828800" cy="549697"/>
            <a:chOff x="8380412" y="338364"/>
            <a:chExt cx="1828800" cy="5496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6637F11-6118-4916-F058-3BC149AE4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412" y="338364"/>
              <a:ext cx="1828800" cy="54969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EA352B-9B89-BB24-F501-FA9C8FD2D7C6}"/>
                </a:ext>
              </a:extLst>
            </p:cNvPr>
            <p:cNvSpPr/>
            <p:nvPr/>
          </p:nvSpPr>
          <p:spPr>
            <a:xfrm>
              <a:off x="8456612" y="371928"/>
              <a:ext cx="1676400" cy="423636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9CF6FA-73B5-E60A-AD1D-91113FF35902}"/>
              </a:ext>
            </a:extLst>
          </p:cNvPr>
          <p:cNvGrpSpPr/>
          <p:nvPr/>
        </p:nvGrpSpPr>
        <p:grpSpPr>
          <a:xfrm>
            <a:off x="1507473" y="1047706"/>
            <a:ext cx="9326277" cy="2686425"/>
            <a:chOff x="1797337" y="1219200"/>
            <a:chExt cx="9326277" cy="26864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61EEAC-67CF-3EB0-5CA6-F8EFE8BC4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7337" y="1219200"/>
              <a:ext cx="9326277" cy="268642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715FE-4F5E-7DF9-27C6-565AC48CD5D8}"/>
                </a:ext>
              </a:extLst>
            </p:cNvPr>
            <p:cNvSpPr/>
            <p:nvPr/>
          </p:nvSpPr>
          <p:spPr>
            <a:xfrm>
              <a:off x="1857087" y="3286313"/>
              <a:ext cx="914400" cy="5334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D8B1328-E48D-E136-AAA3-0A5D48263DF0}"/>
              </a:ext>
            </a:extLst>
          </p:cNvPr>
          <p:cNvGrpSpPr/>
          <p:nvPr/>
        </p:nvGrpSpPr>
        <p:grpSpPr>
          <a:xfrm>
            <a:off x="5942012" y="4006217"/>
            <a:ext cx="1705213" cy="733527"/>
            <a:chOff x="5865812" y="4259955"/>
            <a:chExt cx="1705213" cy="73352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E0235A5-26E3-6660-76A8-D77B06701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5812" y="4259955"/>
              <a:ext cx="1705213" cy="73352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D6DBE4-0AD3-5064-0D18-2A5BAB620EC2}"/>
                </a:ext>
              </a:extLst>
            </p:cNvPr>
            <p:cNvSpPr/>
            <p:nvPr/>
          </p:nvSpPr>
          <p:spPr>
            <a:xfrm>
              <a:off x="6094412" y="4419600"/>
              <a:ext cx="1066800" cy="400425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28CE00-1E8E-BCFE-95F4-B4530DE8647E}"/>
              </a:ext>
            </a:extLst>
          </p:cNvPr>
          <p:cNvGrpSpPr/>
          <p:nvPr/>
        </p:nvGrpSpPr>
        <p:grpSpPr>
          <a:xfrm>
            <a:off x="1287320" y="5103850"/>
            <a:ext cx="10556946" cy="1375979"/>
            <a:chOff x="1287320" y="5103850"/>
            <a:chExt cx="10556946" cy="137597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8FFB990-87E7-B8DC-90E9-11BA3B2E3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320" y="5103850"/>
              <a:ext cx="10556946" cy="1375979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D829A76-6513-4B54-F424-9ECFB7384455}"/>
                </a:ext>
              </a:extLst>
            </p:cNvPr>
            <p:cNvSpPr/>
            <p:nvPr/>
          </p:nvSpPr>
          <p:spPr>
            <a:xfrm>
              <a:off x="1507473" y="5715332"/>
              <a:ext cx="1458711" cy="721477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10E60AD-C2AA-E337-938B-9DC3F5A7A66E}"/>
                </a:ext>
              </a:extLst>
            </p:cNvPr>
            <p:cNvSpPr/>
            <p:nvPr/>
          </p:nvSpPr>
          <p:spPr>
            <a:xfrm>
              <a:off x="3351212" y="5715332"/>
              <a:ext cx="1066800" cy="721477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723419-61E6-427C-A6AC-16DD6FC391F9}"/>
                </a:ext>
              </a:extLst>
            </p:cNvPr>
            <p:cNvSpPr/>
            <p:nvPr/>
          </p:nvSpPr>
          <p:spPr>
            <a:xfrm>
              <a:off x="11047412" y="5715332"/>
              <a:ext cx="685800" cy="764497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46025480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1" y="304800"/>
            <a:ext cx="10744200" cy="6132009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creating sales order,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B45CD0-E6D5-2CD1-2532-8920BCCEB41B}"/>
              </a:ext>
            </a:extLst>
          </p:cNvPr>
          <p:cNvGrpSpPr/>
          <p:nvPr/>
        </p:nvGrpSpPr>
        <p:grpSpPr>
          <a:xfrm>
            <a:off x="1522412" y="908120"/>
            <a:ext cx="9387623" cy="5236557"/>
            <a:chOff x="1522412" y="908120"/>
            <a:chExt cx="9387623" cy="52365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91E8A7-CAEB-8412-FAA0-3F9E130B6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12" y="908120"/>
              <a:ext cx="9387623" cy="254407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DADD1C1-2A86-DFDD-BCF3-41D9A7D6BCF6}"/>
                </a:ext>
              </a:extLst>
            </p:cNvPr>
            <p:cNvSpPr/>
            <p:nvPr/>
          </p:nvSpPr>
          <p:spPr>
            <a:xfrm>
              <a:off x="1903412" y="1676400"/>
              <a:ext cx="1295400" cy="4572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5BD623-D7D5-8E93-5723-FC733EFCC9AD}"/>
                </a:ext>
              </a:extLst>
            </p:cNvPr>
            <p:cNvSpPr/>
            <p:nvPr/>
          </p:nvSpPr>
          <p:spPr>
            <a:xfrm>
              <a:off x="9828212" y="1676400"/>
              <a:ext cx="685800" cy="4572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861429-9667-DAE7-9A2F-D9070AF99297}"/>
                </a:ext>
              </a:extLst>
            </p:cNvPr>
            <p:cNvSpPr/>
            <p:nvPr/>
          </p:nvSpPr>
          <p:spPr>
            <a:xfrm>
              <a:off x="9218612" y="3048000"/>
              <a:ext cx="1447801" cy="3048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D4CF0A-BE48-E259-4FF0-C015A14F2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550" y="4048885"/>
              <a:ext cx="5115639" cy="2095792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37B6ED-C1E0-4FD0-EBB4-3377087EB638}"/>
                </a:ext>
              </a:extLst>
            </p:cNvPr>
            <p:cNvSpPr/>
            <p:nvPr/>
          </p:nvSpPr>
          <p:spPr>
            <a:xfrm>
              <a:off x="9366112" y="2736920"/>
              <a:ext cx="685800" cy="304800"/>
            </a:xfrm>
            <a:prstGeom prst="ellipse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E2333C02-7AF2-0555-AE6C-1C3119D7685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019054" y="2889319"/>
              <a:ext cx="2347059" cy="1331149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A013DD7-A085-47BE-B2C6-883BB161F087}"/>
              </a:ext>
            </a:extLst>
          </p:cNvPr>
          <p:cNvSpPr/>
          <p:nvPr/>
        </p:nvSpPr>
        <p:spPr>
          <a:xfrm>
            <a:off x="1979612" y="5536756"/>
            <a:ext cx="762000" cy="48304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41840986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1" y="327086"/>
            <a:ext cx="10744200" cy="6109723"/>
          </a:xfrm>
        </p:spPr>
        <p:txBody>
          <a:bodyPr>
            <a:noAutofit/>
          </a:bodyPr>
          <a:lstStyle/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using a coupon, a used coupon in sales order will show a state “</a:t>
            </a:r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5099A8-B00A-2AEE-D7F5-49C7FF19D6C1}"/>
              </a:ext>
            </a:extLst>
          </p:cNvPr>
          <p:cNvGrpSpPr/>
          <p:nvPr/>
        </p:nvGrpSpPr>
        <p:grpSpPr>
          <a:xfrm>
            <a:off x="1349501" y="488431"/>
            <a:ext cx="10459910" cy="2876951"/>
            <a:chOff x="1349501" y="685800"/>
            <a:chExt cx="10459910" cy="28769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44775B0-7A4F-2029-F604-449238BCF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9501" y="685800"/>
              <a:ext cx="10459910" cy="287695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424394-71AE-9A92-F01D-70C80FD67A0A}"/>
                </a:ext>
              </a:extLst>
            </p:cNvPr>
            <p:cNvSpPr/>
            <p:nvPr/>
          </p:nvSpPr>
          <p:spPr>
            <a:xfrm>
              <a:off x="1674812" y="1524000"/>
              <a:ext cx="1600200" cy="8382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F26E2A-6248-3D57-34FC-72989B8D4A8B}"/>
                </a:ext>
              </a:extLst>
            </p:cNvPr>
            <p:cNvSpPr/>
            <p:nvPr/>
          </p:nvSpPr>
          <p:spPr>
            <a:xfrm>
              <a:off x="10666412" y="1524000"/>
              <a:ext cx="685800" cy="9906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612E6B-C14A-B074-3BEF-4BA70F88C20D}"/>
                </a:ext>
              </a:extLst>
            </p:cNvPr>
            <p:cNvSpPr/>
            <p:nvPr/>
          </p:nvSpPr>
          <p:spPr>
            <a:xfrm>
              <a:off x="10056812" y="3048000"/>
              <a:ext cx="1447800" cy="3810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6E12BD-BDD3-EB63-A4CD-8BABC8C7312D}"/>
              </a:ext>
            </a:extLst>
          </p:cNvPr>
          <p:cNvGrpSpPr/>
          <p:nvPr/>
        </p:nvGrpSpPr>
        <p:grpSpPr>
          <a:xfrm>
            <a:off x="1318096" y="4829387"/>
            <a:ext cx="10338916" cy="764444"/>
            <a:chOff x="1318096" y="4829387"/>
            <a:chExt cx="10338916" cy="76444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3134420-27A7-3A8E-B773-5EB518732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096" y="4829387"/>
              <a:ext cx="10338916" cy="76444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10E860-1E63-E408-00B4-2551DAE9BF82}"/>
                </a:ext>
              </a:extLst>
            </p:cNvPr>
            <p:cNvSpPr/>
            <p:nvPr/>
          </p:nvSpPr>
          <p:spPr>
            <a:xfrm>
              <a:off x="1598612" y="5029200"/>
              <a:ext cx="1219200" cy="2286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D318DE7-C5AD-0C74-91FA-0FA01CC0DD11}"/>
                </a:ext>
              </a:extLst>
            </p:cNvPr>
            <p:cNvSpPr/>
            <p:nvPr/>
          </p:nvSpPr>
          <p:spPr>
            <a:xfrm>
              <a:off x="10870729" y="5029200"/>
              <a:ext cx="633883" cy="228600"/>
            </a:xfrm>
            <a:prstGeom prst="ellipse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319456806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1" y="304800"/>
            <a:ext cx="10744200" cy="6132009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Promotions, there are two types of promotion programs: Free Product and Discount.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clicking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 Domain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buttons, 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4 customers who live in Myanmar.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4 records of Oppo product.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B1188C-C16F-C77D-9277-5BBE99E27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2" y="990600"/>
            <a:ext cx="3715268" cy="60015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BE68976-51BD-672E-C61A-B7A38CE49F47}"/>
              </a:ext>
            </a:extLst>
          </p:cNvPr>
          <p:cNvGrpSpPr/>
          <p:nvPr/>
        </p:nvGrpSpPr>
        <p:grpSpPr>
          <a:xfrm>
            <a:off x="6627812" y="1905000"/>
            <a:ext cx="5001323" cy="3743847"/>
            <a:chOff x="5570305" y="1981200"/>
            <a:chExt cx="5001323" cy="37438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9884AD-079D-DCD9-AD81-81CE11EEB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305" y="1981200"/>
              <a:ext cx="5001323" cy="374384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84A2B3-1C01-CE73-A4AF-3C613AB702C4}"/>
                </a:ext>
              </a:extLst>
            </p:cNvPr>
            <p:cNvSpPr/>
            <p:nvPr/>
          </p:nvSpPr>
          <p:spPr>
            <a:xfrm>
              <a:off x="8174426" y="2811287"/>
              <a:ext cx="891786" cy="389113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28A1542-0E36-E488-D7E1-04A02BD9C222}"/>
                </a:ext>
              </a:extLst>
            </p:cNvPr>
            <p:cNvSpPr/>
            <p:nvPr/>
          </p:nvSpPr>
          <p:spPr>
            <a:xfrm>
              <a:off x="8174426" y="3762184"/>
              <a:ext cx="891786" cy="389113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231C26B-4869-4FD5-85B7-56924D7FAD33}"/>
                </a:ext>
              </a:extLst>
            </p:cNvPr>
            <p:cNvGrpSpPr/>
            <p:nvPr/>
          </p:nvGrpSpPr>
          <p:grpSpPr>
            <a:xfrm>
              <a:off x="9018820" y="2622264"/>
              <a:ext cx="961792" cy="437109"/>
              <a:chOff x="9371012" y="1066800"/>
              <a:chExt cx="1447800" cy="43710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233EE6F-A435-AC1E-77BC-A0FCF9B473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71012" y="1503909"/>
                <a:ext cx="1447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F637A17-6D7D-0BC3-918F-4C9DE699490A}"/>
                  </a:ext>
                </a:extLst>
              </p:cNvPr>
              <p:cNvCxnSpPr/>
              <p:nvPr/>
            </p:nvCxnSpPr>
            <p:spPr>
              <a:xfrm flipV="1">
                <a:off x="10818812" y="1080526"/>
                <a:ext cx="0" cy="407398"/>
              </a:xfrm>
              <a:prstGeom prst="line">
                <a:avLst/>
              </a:prstGeom>
              <a:ln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7CCDD60-171F-C0A9-6F11-849EFF3AC6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30582" y="1066800"/>
                <a:ext cx="68823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10BFCE6-7F19-305A-9D1C-59BCD474E783}"/>
                </a:ext>
              </a:extLst>
            </p:cNvPr>
            <p:cNvGrpSpPr/>
            <p:nvPr/>
          </p:nvGrpSpPr>
          <p:grpSpPr>
            <a:xfrm>
              <a:off x="9057998" y="3519631"/>
              <a:ext cx="1379814" cy="437109"/>
              <a:chOff x="9371012" y="1066800"/>
              <a:chExt cx="1447800" cy="437109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ED46D45B-85B6-1717-E8FD-8ED694E184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71012" y="1503909"/>
                <a:ext cx="1447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9623E92-7B79-DF11-4931-ACAEF024AB49}"/>
                  </a:ext>
                </a:extLst>
              </p:cNvPr>
              <p:cNvCxnSpPr/>
              <p:nvPr/>
            </p:nvCxnSpPr>
            <p:spPr>
              <a:xfrm flipV="1">
                <a:off x="10818812" y="1080526"/>
                <a:ext cx="0" cy="407398"/>
              </a:xfrm>
              <a:prstGeom prst="line">
                <a:avLst/>
              </a:prstGeom>
              <a:ln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8F2AD01-155D-CAB0-2740-686D3F5C66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19039" y="1066800"/>
                <a:ext cx="3997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FF2CD0E-B887-C969-7D02-E4B815154470}"/>
                </a:ext>
              </a:extLst>
            </p:cNvPr>
            <p:cNvSpPr/>
            <p:nvPr/>
          </p:nvSpPr>
          <p:spPr>
            <a:xfrm>
              <a:off x="7237412" y="2811287"/>
              <a:ext cx="762000" cy="389113"/>
            </a:xfrm>
            <a:prstGeom prst="ellipse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A977B41-3E24-89A5-85EC-5198072618F3}"/>
                </a:ext>
              </a:extLst>
            </p:cNvPr>
            <p:cNvSpPr/>
            <p:nvPr/>
          </p:nvSpPr>
          <p:spPr>
            <a:xfrm>
              <a:off x="7237412" y="3746198"/>
              <a:ext cx="739386" cy="389113"/>
            </a:xfrm>
            <a:prstGeom prst="ellipse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72E916F-AA6B-9CC0-A5BA-D5C0FCD627DE}"/>
                </a:ext>
              </a:extLst>
            </p:cNvPr>
            <p:cNvSpPr/>
            <p:nvPr/>
          </p:nvSpPr>
          <p:spPr>
            <a:xfrm>
              <a:off x="7008812" y="4983962"/>
              <a:ext cx="3429000" cy="673559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24732048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159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ERP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18883" y="1371600"/>
            <a:ext cx="10360501" cy="44622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Expensive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Implementation Times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Data Conversion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thorough training </a:t>
            </a:r>
            <a:endParaRPr lang="en-US" sz="2400" dirty="0">
              <a:solidFill>
                <a:srgbClr val="BDC1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80669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1" y="304800"/>
            <a:ext cx="10744200" cy="6132009"/>
          </a:xfrm>
        </p:spPr>
        <p:txBody>
          <a:bodyPr>
            <a:noAutofit/>
          </a:bodyPr>
          <a:lstStyle/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Free Product promotion program,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Discount promotion program,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C79D5C5-9DD9-77FE-9BDF-3531A5B08E5C}"/>
              </a:ext>
            </a:extLst>
          </p:cNvPr>
          <p:cNvGrpSpPr/>
          <p:nvPr/>
        </p:nvGrpSpPr>
        <p:grpSpPr>
          <a:xfrm>
            <a:off x="1501528" y="2861178"/>
            <a:ext cx="9479611" cy="1207171"/>
            <a:chOff x="1446212" y="2056121"/>
            <a:chExt cx="9479611" cy="120717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829FB4-8FD1-D173-FF20-912F9A366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26"/>
            <a:stretch/>
          </p:blipFill>
          <p:spPr>
            <a:xfrm>
              <a:off x="1446212" y="2265631"/>
              <a:ext cx="3413700" cy="99766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8A5C24-7926-C296-07C8-3100C08CFB19}"/>
                </a:ext>
              </a:extLst>
            </p:cNvPr>
            <p:cNvSpPr/>
            <p:nvPr/>
          </p:nvSpPr>
          <p:spPr>
            <a:xfrm>
              <a:off x="3275012" y="2635282"/>
              <a:ext cx="1524000" cy="3048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9EC60FE-C8D8-CF40-0151-6F0DD4F2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3500" y="2056121"/>
              <a:ext cx="5182323" cy="800212"/>
            </a:xfrm>
            <a:prstGeom prst="rect">
              <a:avLst/>
            </a:prstGeom>
          </p:spPr>
        </p:pic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1C585B64-10D5-E72A-66F9-9BA6EF7F4A26}"/>
                </a:ext>
              </a:extLst>
            </p:cNvPr>
            <p:cNvCxnSpPr/>
            <p:nvPr/>
          </p:nvCxnSpPr>
          <p:spPr>
            <a:xfrm rot="10800000" flipV="1">
              <a:off x="4799012" y="2209800"/>
              <a:ext cx="944488" cy="577882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C7551D-157A-23B1-181E-2095AD8A1F2E}"/>
              </a:ext>
            </a:extLst>
          </p:cNvPr>
          <p:cNvGrpSpPr/>
          <p:nvPr/>
        </p:nvGrpSpPr>
        <p:grpSpPr>
          <a:xfrm>
            <a:off x="1350540" y="190358"/>
            <a:ext cx="7938794" cy="1404636"/>
            <a:chOff x="1350540" y="190358"/>
            <a:chExt cx="7938794" cy="14046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D06C4D1-F069-6185-BD7E-5C104D04D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540" y="251782"/>
              <a:ext cx="4820323" cy="1343212"/>
            </a:xfrm>
            <a:prstGeom prst="rect">
              <a:avLst/>
            </a:prstGeom>
          </p:spPr>
        </p:pic>
        <p:sp>
          <p:nvSpPr>
            <p:cNvPr id="5" name="Right Bracket 4">
              <a:extLst>
                <a:ext uri="{FF2B5EF4-FFF2-40B4-BE49-F238E27FC236}">
                  <a16:creationId xmlns:a16="http://schemas.microsoft.com/office/drawing/2014/main" id="{63C1C9FA-5F22-1F73-60EC-2875EF00E47C}"/>
                </a:ext>
              </a:extLst>
            </p:cNvPr>
            <p:cNvSpPr/>
            <p:nvPr/>
          </p:nvSpPr>
          <p:spPr>
            <a:xfrm>
              <a:off x="4702419" y="806484"/>
              <a:ext cx="266709" cy="731784"/>
            </a:xfrm>
            <a:prstGeom prst="rightBracket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3E780D6-4D03-4E62-5D44-E7548CD05146}"/>
                </a:ext>
              </a:extLst>
            </p:cNvPr>
            <p:cNvGrpSpPr/>
            <p:nvPr/>
          </p:nvGrpSpPr>
          <p:grpSpPr>
            <a:xfrm>
              <a:off x="4969128" y="190358"/>
              <a:ext cx="4320206" cy="921570"/>
              <a:chOff x="3656012" y="-159570"/>
              <a:chExt cx="4320206" cy="921570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6618F96-F37E-A658-0BA2-3EA133CFFA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56012" y="174406"/>
                <a:ext cx="1353884" cy="5875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41D3AA-1F96-74DE-C527-34E1B8E64EF3}"/>
                  </a:ext>
                </a:extLst>
              </p:cNvPr>
              <p:cNvSpPr txBox="1"/>
              <p:nvPr/>
            </p:nvSpPr>
            <p:spPr>
              <a:xfrm>
                <a:off x="4928218" y="-159570"/>
                <a:ext cx="3048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Adobe Garamond Pro Bold" panose="02020702060506020403" pitchFamily="18" charset="0"/>
                  </a:rPr>
                  <a:t>Promotion valid time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C32636C-B5EC-D11E-443F-F0224E3587DE}"/>
              </a:ext>
            </a:extLst>
          </p:cNvPr>
          <p:cNvGrpSpPr/>
          <p:nvPr/>
        </p:nvGrpSpPr>
        <p:grpSpPr>
          <a:xfrm>
            <a:off x="6926190" y="954328"/>
            <a:ext cx="4381728" cy="1273758"/>
            <a:chOff x="6926190" y="954328"/>
            <a:chExt cx="4381728" cy="127375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60181F3-7800-F6E2-0A0F-A83AA2FB3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6190" y="954328"/>
              <a:ext cx="4381728" cy="127375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F85E5E-C6EF-957E-D362-F2509B0F2AB5}"/>
                </a:ext>
              </a:extLst>
            </p:cNvPr>
            <p:cNvSpPr/>
            <p:nvPr/>
          </p:nvSpPr>
          <p:spPr>
            <a:xfrm>
              <a:off x="8866976" y="1303077"/>
              <a:ext cx="2362202" cy="365892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55055C1-AD79-A0E7-14F7-01E7B36F5194}"/>
              </a:ext>
            </a:extLst>
          </p:cNvPr>
          <p:cNvGrpSpPr/>
          <p:nvPr/>
        </p:nvGrpSpPr>
        <p:grpSpPr>
          <a:xfrm>
            <a:off x="2132012" y="4381796"/>
            <a:ext cx="9183230" cy="2057687"/>
            <a:chOff x="2132012" y="4381796"/>
            <a:chExt cx="9183230" cy="205768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227BA09-FB13-132C-6212-8B8051C26A0E}"/>
                </a:ext>
              </a:extLst>
            </p:cNvPr>
            <p:cNvGrpSpPr/>
            <p:nvPr/>
          </p:nvGrpSpPr>
          <p:grpSpPr>
            <a:xfrm>
              <a:off x="2132012" y="5038413"/>
              <a:ext cx="4257103" cy="911086"/>
              <a:chOff x="1434685" y="4091428"/>
              <a:chExt cx="4257103" cy="91108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1CD2FAC-9437-B114-666E-EAD2A11195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240"/>
              <a:stretch/>
            </p:blipFill>
            <p:spPr>
              <a:xfrm>
                <a:off x="1434685" y="4160609"/>
                <a:ext cx="3592286" cy="841905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989F92-CB0B-2F84-6D9E-CF140A9A6CCA}"/>
                  </a:ext>
                </a:extLst>
              </p:cNvPr>
              <p:cNvSpPr/>
              <p:nvPr/>
            </p:nvSpPr>
            <p:spPr>
              <a:xfrm>
                <a:off x="3427412" y="4243826"/>
                <a:ext cx="1295399" cy="328173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cxnSp>
            <p:nvCxnSpPr>
              <p:cNvPr id="27" name="Connector: Elbow 26">
                <a:extLst>
                  <a:ext uri="{FF2B5EF4-FFF2-40B4-BE49-F238E27FC236}">
                    <a16:creationId xmlns:a16="http://schemas.microsoft.com/office/drawing/2014/main" id="{907C750F-C77F-2996-B8D6-C5191D1FE6A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4722812" y="4091428"/>
                <a:ext cx="968976" cy="288941"/>
              </a:xfrm>
              <a:prstGeom prst="bentConnector3">
                <a:avLst>
                  <a:gd name="adj1" fmla="val 50000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973FF37-2A41-7FF4-5BDB-11085DD07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709" y="4381796"/>
              <a:ext cx="4896533" cy="2057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8284817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1" y="304800"/>
            <a:ext cx="10744200" cy="6132009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creating sales order, Discount Apply On </a:t>
            </a:r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Products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EE0-F556-7EAC-F53C-FD5424CB44D6}"/>
              </a:ext>
            </a:extLst>
          </p:cNvPr>
          <p:cNvGrpSpPr/>
          <p:nvPr/>
        </p:nvGrpSpPr>
        <p:grpSpPr>
          <a:xfrm>
            <a:off x="1589767" y="951763"/>
            <a:ext cx="9545511" cy="5223807"/>
            <a:chOff x="1589767" y="951763"/>
            <a:chExt cx="9545511" cy="522380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4426350-2913-1581-BC1F-3269094C2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767" y="951763"/>
              <a:ext cx="9545511" cy="250374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7E9ECC-E8CC-AEFA-B889-C027E2984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9574" y="4060725"/>
              <a:ext cx="4810796" cy="2114845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377739-5B7D-C318-B861-C23E9B3DF1C3}"/>
                </a:ext>
              </a:extLst>
            </p:cNvPr>
            <p:cNvSpPr/>
            <p:nvPr/>
          </p:nvSpPr>
          <p:spPr>
            <a:xfrm>
              <a:off x="9489928" y="3171002"/>
              <a:ext cx="1447801" cy="3048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FFF5D92-2705-398E-7792-65C6835D21B6}"/>
                </a:ext>
              </a:extLst>
            </p:cNvPr>
            <p:cNvSpPr/>
            <p:nvPr/>
          </p:nvSpPr>
          <p:spPr>
            <a:xfrm>
              <a:off x="9637428" y="2859922"/>
              <a:ext cx="685800" cy="304800"/>
            </a:xfrm>
            <a:prstGeom prst="ellipse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365C75C1-44F9-E984-BE01-91358D9C355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290370" y="3012321"/>
              <a:ext cx="2347059" cy="1331149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5237353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1" y="327086"/>
            <a:ext cx="10744200" cy="6109723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Oppo (White, 256GB) is a product </a:t>
            </a:r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promotional plan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Unit Price * 5% = $65 * 5%= $3.25 (minus)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Total, ($65 - $3.25 = $61.75) + $60= $121.75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3FD879-C941-72B0-58ED-DCA14F21E92B}"/>
              </a:ext>
            </a:extLst>
          </p:cNvPr>
          <p:cNvGrpSpPr/>
          <p:nvPr/>
        </p:nvGrpSpPr>
        <p:grpSpPr>
          <a:xfrm>
            <a:off x="1359028" y="2514600"/>
            <a:ext cx="10450383" cy="2791215"/>
            <a:chOff x="1212119" y="1986339"/>
            <a:chExt cx="10450383" cy="279121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CE4D46-3EE1-E284-6D87-A48255BF1A71}"/>
                </a:ext>
              </a:extLst>
            </p:cNvPr>
            <p:cNvGrpSpPr/>
            <p:nvPr/>
          </p:nvGrpSpPr>
          <p:grpSpPr>
            <a:xfrm>
              <a:off x="1212119" y="1986339"/>
              <a:ext cx="10450383" cy="2791215"/>
              <a:chOff x="1318096" y="506215"/>
              <a:chExt cx="10450383" cy="279121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6508E46-AE4E-9A92-B1FA-25BEA00DE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8096" y="506215"/>
                <a:ext cx="10450383" cy="2791215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180C8BB-D01C-41F7-68BE-E46E1A8A960A}"/>
                  </a:ext>
                </a:extLst>
              </p:cNvPr>
              <p:cNvSpPr/>
              <p:nvPr/>
            </p:nvSpPr>
            <p:spPr>
              <a:xfrm>
                <a:off x="1598612" y="1264169"/>
                <a:ext cx="3276600" cy="336031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E871D1-C4E4-0477-B61A-320638CDF1C8}"/>
                </a:ext>
              </a:extLst>
            </p:cNvPr>
            <p:cNvSpPr/>
            <p:nvPr/>
          </p:nvSpPr>
          <p:spPr>
            <a:xfrm>
              <a:off x="8725972" y="2808469"/>
              <a:ext cx="721239" cy="532307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5FE6E9-02C1-EFD1-F157-66D4174D1798}"/>
                </a:ext>
              </a:extLst>
            </p:cNvPr>
            <p:cNvSpPr/>
            <p:nvPr/>
          </p:nvSpPr>
          <p:spPr>
            <a:xfrm>
              <a:off x="9828212" y="4343400"/>
              <a:ext cx="1524000" cy="434154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8A11C78-9AA3-AF5D-56A2-20A881F77659}"/>
              </a:ext>
            </a:extLst>
          </p:cNvPr>
          <p:cNvSpPr/>
          <p:nvPr/>
        </p:nvSpPr>
        <p:spPr>
          <a:xfrm>
            <a:off x="1639544" y="3608585"/>
            <a:ext cx="1676400" cy="260452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12560855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1" y="304800"/>
            <a:ext cx="10744200" cy="6132009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creating sales order, Discount Apply On </a:t>
            </a:r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Cheapest Products</a:t>
            </a:r>
          </a:p>
          <a:p>
            <a:pPr algn="just"/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Oppo(White, 128GB) is a cheapest product included in the promotional plan.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Unit Price * 5% = $60 * 5%= $3 (minus)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Total, ($60 - $3 = $57) + $65= $122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6330FE-544A-2D88-9236-24819B25DEA8}"/>
              </a:ext>
            </a:extLst>
          </p:cNvPr>
          <p:cNvGrpSpPr/>
          <p:nvPr/>
        </p:nvGrpSpPr>
        <p:grpSpPr>
          <a:xfrm>
            <a:off x="1364478" y="2590800"/>
            <a:ext cx="10459910" cy="2886478"/>
            <a:chOff x="1364478" y="2590800"/>
            <a:chExt cx="10459910" cy="28864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911D5A-0722-2F5B-CC85-8B4B3B3BE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4478" y="2590800"/>
              <a:ext cx="10459910" cy="288647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86AAB7-EB38-DA67-46E2-3AA0940D00D9}"/>
                </a:ext>
              </a:extLst>
            </p:cNvPr>
            <p:cNvSpPr/>
            <p:nvPr/>
          </p:nvSpPr>
          <p:spPr>
            <a:xfrm>
              <a:off x="1751012" y="3429000"/>
              <a:ext cx="1215172" cy="3048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9E5FE3-B0AF-DA9D-CAF7-F48D6DA5E967}"/>
                </a:ext>
              </a:extLst>
            </p:cNvPr>
            <p:cNvSpPr/>
            <p:nvPr/>
          </p:nvSpPr>
          <p:spPr>
            <a:xfrm>
              <a:off x="1736035" y="3733800"/>
              <a:ext cx="2148577" cy="304800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B43DE6-9850-8D59-7BC2-7497FAC76623}"/>
                </a:ext>
              </a:extLst>
            </p:cNvPr>
            <p:cNvSpPr/>
            <p:nvPr/>
          </p:nvSpPr>
          <p:spPr>
            <a:xfrm>
              <a:off x="8685212" y="3429000"/>
              <a:ext cx="533400" cy="6096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BCC692-DC37-C4BD-6426-E44186447E3C}"/>
                </a:ext>
              </a:extLst>
            </p:cNvPr>
            <p:cNvSpPr/>
            <p:nvPr/>
          </p:nvSpPr>
          <p:spPr>
            <a:xfrm>
              <a:off x="9900384" y="5029200"/>
              <a:ext cx="1451828" cy="448078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4185109291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1" y="304800"/>
            <a:ext cx="10744200" cy="6132009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creating sales order, Discount Apply On </a:t>
            </a:r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</a:p>
          <a:p>
            <a:pPr algn="just"/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products included in the promotional plan.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($65 + $60 = $125) * 5% = $6.25(minus)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Total, $125 - $6.25 = $ 118.75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D4AE40-D6C2-AF30-5D34-22DE58E34912}"/>
              </a:ext>
            </a:extLst>
          </p:cNvPr>
          <p:cNvGrpSpPr/>
          <p:nvPr/>
        </p:nvGrpSpPr>
        <p:grpSpPr>
          <a:xfrm>
            <a:off x="1364066" y="2534906"/>
            <a:ext cx="10450383" cy="3010320"/>
            <a:chOff x="1364066" y="2534906"/>
            <a:chExt cx="10450383" cy="30103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6DC1127-6268-626F-4DC5-CAE7B59A7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4066" y="2534906"/>
              <a:ext cx="10450383" cy="301032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E9087E-0B52-A689-4920-9DC412ACC0C8}"/>
                </a:ext>
              </a:extLst>
            </p:cNvPr>
            <p:cNvSpPr/>
            <p:nvPr/>
          </p:nvSpPr>
          <p:spPr>
            <a:xfrm>
              <a:off x="1669774" y="3352800"/>
              <a:ext cx="1447800" cy="5334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09434-DA14-0079-2852-4CC8F853816D}"/>
                </a:ext>
              </a:extLst>
            </p:cNvPr>
            <p:cNvSpPr/>
            <p:nvPr/>
          </p:nvSpPr>
          <p:spPr>
            <a:xfrm>
              <a:off x="1751012" y="3962400"/>
              <a:ext cx="1752600" cy="228600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597171-A6EC-08D9-1609-0D36C4F58510}"/>
                </a:ext>
              </a:extLst>
            </p:cNvPr>
            <p:cNvSpPr/>
            <p:nvPr/>
          </p:nvSpPr>
          <p:spPr>
            <a:xfrm>
              <a:off x="9218612" y="3352800"/>
              <a:ext cx="685800" cy="5334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31FC0C-3278-763B-B377-E005E8A1E4D8}"/>
                </a:ext>
              </a:extLst>
            </p:cNvPr>
            <p:cNvSpPr/>
            <p:nvPr/>
          </p:nvSpPr>
          <p:spPr>
            <a:xfrm>
              <a:off x="9980612" y="5105400"/>
              <a:ext cx="1447800" cy="439826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650056790"/>
      </p:ext>
    </p:extLst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C6B85E3-CAE9-3100-BEA3-878D00BDE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1" y="246133"/>
            <a:ext cx="10360501" cy="563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Methods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1" y="888620"/>
            <a:ext cx="10744200" cy="5548189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Firstly, create a service product for delivery charges and save.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check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Delivery Methods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then save.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Then, click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Shipping Methods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menu.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F16162-804A-9B14-614B-CF3F758DD41B}"/>
              </a:ext>
            </a:extLst>
          </p:cNvPr>
          <p:cNvGrpSpPr/>
          <p:nvPr/>
        </p:nvGrpSpPr>
        <p:grpSpPr>
          <a:xfrm>
            <a:off x="1476167" y="1562553"/>
            <a:ext cx="10286999" cy="2487530"/>
            <a:chOff x="1522412" y="2590800"/>
            <a:chExt cx="10286999" cy="24875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B3ABE8-F969-29B2-F60B-627EA9194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12" y="2590800"/>
              <a:ext cx="7116168" cy="1267002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C4E4191-3288-3711-2F7D-8F25EDC636E2}"/>
                </a:ext>
              </a:extLst>
            </p:cNvPr>
            <p:cNvSpPr/>
            <p:nvPr/>
          </p:nvSpPr>
          <p:spPr>
            <a:xfrm>
              <a:off x="1827212" y="3429000"/>
              <a:ext cx="1066800" cy="381000"/>
            </a:xfrm>
            <a:prstGeom prst="ellipse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9E6D123-9B8C-92ED-787B-4C2F87340F6F}"/>
                </a:ext>
              </a:extLst>
            </p:cNvPr>
            <p:cNvSpPr/>
            <p:nvPr/>
          </p:nvSpPr>
          <p:spPr>
            <a:xfrm>
              <a:off x="2894012" y="3429000"/>
              <a:ext cx="1429510" cy="428802"/>
            </a:xfrm>
            <a:prstGeom prst="ellipse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88B6006-4960-C9D7-85AB-FCCCDCF05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4772" y="4097118"/>
              <a:ext cx="4934639" cy="981212"/>
            </a:xfrm>
            <a:prstGeom prst="rect">
              <a:avLst/>
            </a:prstGeom>
          </p:spPr>
        </p:pic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FD7C332E-9190-4923-A6D9-48087A6CF0E1}"/>
                </a:ext>
              </a:extLst>
            </p:cNvPr>
            <p:cNvCxnSpPr>
              <a:stCxn id="6" idx="6"/>
            </p:cNvCxnSpPr>
            <p:nvPr/>
          </p:nvCxnSpPr>
          <p:spPr>
            <a:xfrm>
              <a:off x="4323522" y="3643401"/>
              <a:ext cx="2609090" cy="1264623"/>
            </a:xfrm>
            <a:prstGeom prst="bentConnector3">
              <a:avLst>
                <a:gd name="adj1" fmla="val 11398"/>
              </a:avLst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49337261-BE1D-9743-D86E-449C72405E1D}"/>
                </a:ext>
              </a:extLst>
            </p:cNvPr>
            <p:cNvCxnSpPr>
              <a:stCxn id="5" idx="7"/>
            </p:cNvCxnSpPr>
            <p:nvPr/>
          </p:nvCxnSpPr>
          <p:spPr>
            <a:xfrm rot="16200000" flipH="1">
              <a:off x="4439739" y="1782840"/>
              <a:ext cx="790916" cy="4194829"/>
            </a:xfrm>
            <a:prstGeom prst="bentConnector4">
              <a:avLst>
                <a:gd name="adj1" fmla="val -12148"/>
                <a:gd name="adj2" fmla="val 51862"/>
              </a:avLst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3F25E7-3FFE-ECDB-28DF-34BD58A871FC}"/>
                </a:ext>
              </a:extLst>
            </p:cNvPr>
            <p:cNvSpPr/>
            <p:nvPr/>
          </p:nvSpPr>
          <p:spPr>
            <a:xfrm>
              <a:off x="8368885" y="4097118"/>
              <a:ext cx="533400" cy="354217"/>
            </a:xfrm>
            <a:prstGeom prst="ellipse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18635C8-26C4-0FA5-99E2-781DFF680EA4}"/>
                </a:ext>
              </a:extLst>
            </p:cNvPr>
            <p:cNvSpPr/>
            <p:nvPr/>
          </p:nvSpPr>
          <p:spPr>
            <a:xfrm>
              <a:off x="8362122" y="4724113"/>
              <a:ext cx="540163" cy="354217"/>
            </a:xfrm>
            <a:prstGeom prst="ellipse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077203-E959-C37F-D93E-5300762AC241}"/>
              </a:ext>
            </a:extLst>
          </p:cNvPr>
          <p:cNvGrpSpPr/>
          <p:nvPr/>
        </p:nvGrpSpPr>
        <p:grpSpPr>
          <a:xfrm>
            <a:off x="1477892" y="4318189"/>
            <a:ext cx="5115639" cy="523948"/>
            <a:chOff x="1507572" y="5270611"/>
            <a:chExt cx="5115639" cy="523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1D7261-6DC0-7BBB-DCE7-D19E7CFDD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572" y="5270611"/>
              <a:ext cx="5115639" cy="52394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805ADD4-B54C-A3E3-705A-8EC46A4582D7}"/>
                </a:ext>
              </a:extLst>
            </p:cNvPr>
            <p:cNvSpPr/>
            <p:nvPr/>
          </p:nvSpPr>
          <p:spPr>
            <a:xfrm>
              <a:off x="3046412" y="5333999"/>
              <a:ext cx="914400" cy="424215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4047482875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1" y="304800"/>
            <a:ext cx="10744200" cy="6132009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types of shipping methods: Fixed Price and Based on Rules.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Fixed Price method,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31AF14-CBAD-008C-470A-CCD430092E59}"/>
              </a:ext>
            </a:extLst>
          </p:cNvPr>
          <p:cNvGrpSpPr/>
          <p:nvPr/>
        </p:nvGrpSpPr>
        <p:grpSpPr>
          <a:xfrm>
            <a:off x="1368554" y="1622722"/>
            <a:ext cx="10440857" cy="3496163"/>
            <a:chOff x="1368554" y="1622722"/>
            <a:chExt cx="10440857" cy="34961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1B843-C27D-5876-89BB-04B965338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554" y="1622722"/>
              <a:ext cx="10440857" cy="349616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A1341D-6E5E-7FE1-1A4B-ED9286E58C0B}"/>
                </a:ext>
              </a:extLst>
            </p:cNvPr>
            <p:cNvSpPr/>
            <p:nvPr/>
          </p:nvSpPr>
          <p:spPr>
            <a:xfrm>
              <a:off x="2966184" y="2438400"/>
              <a:ext cx="3509228" cy="3810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3D9734-7A44-2977-11E8-CF7E70A39F6E}"/>
                </a:ext>
              </a:extLst>
            </p:cNvPr>
            <p:cNvSpPr/>
            <p:nvPr/>
          </p:nvSpPr>
          <p:spPr>
            <a:xfrm>
              <a:off x="8073042" y="2438400"/>
              <a:ext cx="3660170" cy="3810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C07BDAA-5039-4080-23CB-2EBFFA0DB70C}"/>
                </a:ext>
              </a:extLst>
            </p:cNvPr>
            <p:cNvSpPr/>
            <p:nvPr/>
          </p:nvSpPr>
          <p:spPr>
            <a:xfrm>
              <a:off x="7944541" y="3124200"/>
              <a:ext cx="459770" cy="304800"/>
            </a:xfrm>
            <a:prstGeom prst="ellipse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6983695-347A-F42C-C083-7B817BDAEA99}"/>
                </a:ext>
              </a:extLst>
            </p:cNvPr>
            <p:cNvSpPr/>
            <p:nvPr/>
          </p:nvSpPr>
          <p:spPr>
            <a:xfrm>
              <a:off x="2966184" y="4419600"/>
              <a:ext cx="3509228" cy="5334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845867610"/>
      </p:ext>
    </p:extLst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1" y="304800"/>
            <a:ext cx="10744200" cy="6132009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creating sales order,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B6D935-1372-ACDF-7250-2C384D90CD99}"/>
              </a:ext>
            </a:extLst>
          </p:cNvPr>
          <p:cNvGrpSpPr/>
          <p:nvPr/>
        </p:nvGrpSpPr>
        <p:grpSpPr>
          <a:xfrm>
            <a:off x="1636710" y="888810"/>
            <a:ext cx="9601202" cy="5402326"/>
            <a:chOff x="1522412" y="914400"/>
            <a:chExt cx="9673407" cy="54023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9EC6C9F-93C8-1437-214B-20A9CA9F9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12" y="914400"/>
              <a:ext cx="9673407" cy="275123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60E6F7-173F-44AC-FBE3-C7DF8A406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5939" y="3951362"/>
              <a:ext cx="7679549" cy="236536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7B756DC-0EB0-42D0-8B11-700F3F4ABAA9}"/>
                </a:ext>
              </a:extLst>
            </p:cNvPr>
            <p:cNvSpPr/>
            <p:nvPr/>
          </p:nvSpPr>
          <p:spPr>
            <a:xfrm>
              <a:off x="8837612" y="2894272"/>
              <a:ext cx="914400" cy="4572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5043BB9-5086-A9E5-7828-B7CA214BBECF}"/>
                </a:ext>
              </a:extLst>
            </p:cNvPr>
            <p:cNvSpPr/>
            <p:nvPr/>
          </p:nvSpPr>
          <p:spPr>
            <a:xfrm>
              <a:off x="9447212" y="3370804"/>
              <a:ext cx="1371600" cy="29483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BB0F92B-FDEA-82A1-0F25-7FB994CF3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9148" y="3180000"/>
              <a:ext cx="992572" cy="771362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2DE0892-7ED4-9537-9716-27A05C1B3926}"/>
                </a:ext>
              </a:extLst>
            </p:cNvPr>
            <p:cNvSpPr/>
            <p:nvPr/>
          </p:nvSpPr>
          <p:spPr>
            <a:xfrm>
              <a:off x="4265612" y="4495800"/>
              <a:ext cx="2286000" cy="314162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3976A93-ABCC-BB0D-E040-7E20D777FE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2812" y="4886162"/>
              <a:ext cx="2971800" cy="668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37F7E4-5DF1-9578-E02E-B36E091FB1BA}"/>
                </a:ext>
              </a:extLst>
            </p:cNvPr>
            <p:cNvSpPr txBox="1"/>
            <p:nvPr/>
          </p:nvSpPr>
          <p:spPr>
            <a:xfrm>
              <a:off x="7148699" y="4444952"/>
              <a:ext cx="29396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dobe Garamond Pro Bold" panose="02020702060506020403" pitchFamily="18" charset="0"/>
                </a:rPr>
                <a:t>Delivery Cost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0C61ABF-7238-1247-54F3-F329FF01F34E}"/>
                </a:ext>
              </a:extLst>
            </p:cNvPr>
            <p:cNvSpPr/>
            <p:nvPr/>
          </p:nvSpPr>
          <p:spPr>
            <a:xfrm>
              <a:off x="3046412" y="5134044"/>
              <a:ext cx="3200400" cy="610718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191C7CD-7A15-8967-A19A-099297C75D03}"/>
                </a:ext>
              </a:extLst>
            </p:cNvPr>
            <p:cNvSpPr/>
            <p:nvPr/>
          </p:nvSpPr>
          <p:spPr>
            <a:xfrm>
              <a:off x="2966184" y="5867400"/>
              <a:ext cx="461228" cy="449326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66CF43F-99CE-F889-F438-ACABCE9BA8F8}"/>
              </a:ext>
            </a:extLst>
          </p:cNvPr>
          <p:cNvSpPr txBox="1"/>
          <p:nvPr/>
        </p:nvSpPr>
        <p:spPr>
          <a:xfrm>
            <a:off x="6743279" y="4830417"/>
            <a:ext cx="510862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Fixed Price + Fixed Price * Margin on Rate (10 + 10 * 10% = 10 + 1 = 11)</a:t>
            </a:r>
          </a:p>
          <a:p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593880"/>
      </p:ext>
    </p:extLst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D772A0-268D-F137-7552-1570D9E3E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35" y="3626192"/>
            <a:ext cx="10239701" cy="2881665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F72A294-A9B6-5E60-FC72-B792A70A723B}"/>
              </a:ext>
            </a:extLst>
          </p:cNvPr>
          <p:cNvGrpSpPr/>
          <p:nvPr/>
        </p:nvGrpSpPr>
        <p:grpSpPr>
          <a:xfrm>
            <a:off x="1258835" y="366708"/>
            <a:ext cx="10469436" cy="2991267"/>
            <a:chOff x="1255385" y="379789"/>
            <a:chExt cx="10469436" cy="29912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E9DF8F-AD1C-BE3E-061F-2A264A404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385" y="379789"/>
              <a:ext cx="10469436" cy="299126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7BC6769-384D-EC36-DC72-4A1F6C424EFC}"/>
                </a:ext>
              </a:extLst>
            </p:cNvPr>
            <p:cNvSpPr/>
            <p:nvPr/>
          </p:nvSpPr>
          <p:spPr>
            <a:xfrm>
              <a:off x="9828212" y="2998415"/>
              <a:ext cx="1600200" cy="3048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808268B-11D4-C824-3797-DE0086F6B611}"/>
                </a:ext>
              </a:extLst>
            </p:cNvPr>
            <p:cNvSpPr/>
            <p:nvPr/>
          </p:nvSpPr>
          <p:spPr>
            <a:xfrm>
              <a:off x="1674812" y="1752600"/>
              <a:ext cx="9982200" cy="4572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CAE3F3-4176-E21E-3514-15A029909423}"/>
              </a:ext>
            </a:extLst>
          </p:cNvPr>
          <p:cNvGrpSpPr/>
          <p:nvPr/>
        </p:nvGrpSpPr>
        <p:grpSpPr>
          <a:xfrm>
            <a:off x="1674812" y="4632188"/>
            <a:ext cx="9753600" cy="1846023"/>
            <a:chOff x="1674812" y="4632188"/>
            <a:chExt cx="9753600" cy="18460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70EAC3-F6F5-99F3-716D-2D8BD7E86F65}"/>
                </a:ext>
              </a:extLst>
            </p:cNvPr>
            <p:cNvSpPr/>
            <p:nvPr/>
          </p:nvSpPr>
          <p:spPr>
            <a:xfrm>
              <a:off x="1674812" y="4876800"/>
              <a:ext cx="9753600" cy="4572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228EDB-CE99-051D-0A64-1984314EE814}"/>
                </a:ext>
              </a:extLst>
            </p:cNvPr>
            <p:cNvSpPr/>
            <p:nvPr/>
          </p:nvSpPr>
          <p:spPr>
            <a:xfrm>
              <a:off x="8532812" y="5691809"/>
              <a:ext cx="1447800" cy="4572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83712E-2A81-8904-5720-8D0481015BD8}"/>
                </a:ext>
              </a:extLst>
            </p:cNvPr>
            <p:cNvSpPr/>
            <p:nvPr/>
          </p:nvSpPr>
          <p:spPr>
            <a:xfrm>
              <a:off x="9599612" y="6149009"/>
              <a:ext cx="1600200" cy="329202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7C95F9-62F1-6AA0-0CCA-A2D32DAC7AB4}"/>
                </a:ext>
              </a:extLst>
            </p:cNvPr>
            <p:cNvSpPr txBox="1"/>
            <p:nvPr/>
          </p:nvSpPr>
          <p:spPr>
            <a:xfrm>
              <a:off x="2023461" y="5690096"/>
              <a:ext cx="7277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  <a:latin typeface="Adobe Garamond Pro Bold" panose="02020702060506020403" pitchFamily="18" charset="0"/>
                </a:rPr>
                <a:t>If a line is updated, shipping cost have to update.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CCDCFE2-2CBB-C50A-06BF-0C44667D1D6D}"/>
                </a:ext>
              </a:extLst>
            </p:cNvPr>
            <p:cNvSpPr/>
            <p:nvPr/>
          </p:nvSpPr>
          <p:spPr>
            <a:xfrm>
              <a:off x="4951412" y="4632188"/>
              <a:ext cx="838200" cy="244612"/>
            </a:xfrm>
            <a:prstGeom prst="ellipse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5090076"/>
      </p:ext>
    </p:extLst>
  </p:cSld>
  <p:clrMapOvr>
    <a:masterClrMapping/>
  </p:clrMapOvr>
  <p:transition spd="slow">
    <p:wip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1" y="304800"/>
            <a:ext cx="10744200" cy="6132009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Based on Rules method,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1125F9-7F14-F1DE-9FD6-10C06861A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2" y="266594"/>
            <a:ext cx="2648320" cy="152421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64EC68-734D-D41D-628E-4E06558465FC}"/>
              </a:ext>
            </a:extLst>
          </p:cNvPr>
          <p:cNvCxnSpPr>
            <a:cxnSpLocks/>
          </p:cNvCxnSpPr>
          <p:nvPr/>
        </p:nvCxnSpPr>
        <p:spPr>
          <a:xfrm flipH="1">
            <a:off x="6873848" y="1161771"/>
            <a:ext cx="2424666" cy="265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720DE6-B643-FEC6-352D-8C3EE99C350B}"/>
              </a:ext>
            </a:extLst>
          </p:cNvPr>
          <p:cNvSpPr txBox="1"/>
          <p:nvPr/>
        </p:nvSpPr>
        <p:spPr>
          <a:xfrm>
            <a:off x="8889873" y="606039"/>
            <a:ext cx="2424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Adobe Garamond Pro Bold" panose="02020702060506020403" pitchFamily="18" charset="0"/>
              </a:rPr>
              <a:t>Click to add rules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2323500-93B7-F6D7-F092-8A6D4875A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37" y="2064224"/>
            <a:ext cx="9316750" cy="258163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064EE8E-1127-F056-9542-D03588E1E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80" y="4964453"/>
            <a:ext cx="4486901" cy="1790950"/>
          </a:xfrm>
          <a:prstGeom prst="rect">
            <a:avLst/>
          </a:prstGeom>
        </p:spPr>
      </p:pic>
      <p:sp>
        <p:nvSpPr>
          <p:cNvPr id="29" name="Left Bracket 28">
            <a:extLst>
              <a:ext uri="{FF2B5EF4-FFF2-40B4-BE49-F238E27FC236}">
                <a16:creationId xmlns:a16="http://schemas.microsoft.com/office/drawing/2014/main" id="{BC43BF5B-1C63-E2CF-7E56-2838B29E1919}"/>
              </a:ext>
            </a:extLst>
          </p:cNvPr>
          <p:cNvSpPr/>
          <p:nvPr/>
        </p:nvSpPr>
        <p:spPr>
          <a:xfrm>
            <a:off x="3671027" y="5867400"/>
            <a:ext cx="213585" cy="607615"/>
          </a:xfrm>
          <a:prstGeom prst="leftBracket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851BB3-C489-6ADA-31D7-A2469E615B52}"/>
              </a:ext>
            </a:extLst>
          </p:cNvPr>
          <p:cNvSpPr/>
          <p:nvPr/>
        </p:nvSpPr>
        <p:spPr>
          <a:xfrm>
            <a:off x="2968198" y="3331850"/>
            <a:ext cx="1832828" cy="38888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59AAAD-3689-5B2E-4514-9C3E969566C2}"/>
              </a:ext>
            </a:extLst>
          </p:cNvPr>
          <p:cNvSpPr/>
          <p:nvPr/>
        </p:nvSpPr>
        <p:spPr>
          <a:xfrm>
            <a:off x="1522412" y="4062519"/>
            <a:ext cx="1066800" cy="58334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D2ABAE9-007B-EE5D-819A-E2E766DB71F3}"/>
              </a:ext>
            </a:extLst>
          </p:cNvPr>
          <p:cNvCxnSpPr/>
          <p:nvPr/>
        </p:nvCxnSpPr>
        <p:spPr>
          <a:xfrm flipV="1">
            <a:off x="2360612" y="6019800"/>
            <a:ext cx="131041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8042FDF-0A69-B363-BE0E-12C2C9646E7A}"/>
              </a:ext>
            </a:extLst>
          </p:cNvPr>
          <p:cNvSpPr txBox="1"/>
          <p:nvPr/>
        </p:nvSpPr>
        <p:spPr>
          <a:xfrm>
            <a:off x="682624" y="5712855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Adobe Garamond Pro Bold" panose="02020702060506020403" pitchFamily="18" charset="0"/>
              </a:rPr>
              <a:t>Created rules</a:t>
            </a:r>
          </a:p>
        </p:txBody>
      </p:sp>
    </p:spTree>
    <p:extLst>
      <p:ext uri="{BB962C8B-B14F-4D97-AF65-F5344CB8AC3E}">
        <p14:creationId xmlns:p14="http://schemas.microsoft.com/office/powerpoint/2010/main" val="253013974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51059-7342-5569-6294-FF19BB22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921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Odoo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CF12B-041D-870D-1FFA-94F49EF15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791" y="1447800"/>
            <a:ext cx="10360501" cy="4462272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On-Demand Open Object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large collection of business-related applications and modules like Sales, Accounting, Inventory, Purchase and more.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16B68D-7B49-CC1E-69E2-7E767AE54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2765643"/>
            <a:ext cx="5791200" cy="409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89642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1" y="304800"/>
            <a:ext cx="10744200" cy="6132009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creating sales order,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FD1FA7-004B-E553-2F68-7495821243DE}"/>
              </a:ext>
            </a:extLst>
          </p:cNvPr>
          <p:cNvGrpSpPr/>
          <p:nvPr/>
        </p:nvGrpSpPr>
        <p:grpSpPr>
          <a:xfrm>
            <a:off x="1446211" y="931757"/>
            <a:ext cx="9982200" cy="3028206"/>
            <a:chOff x="1446211" y="931757"/>
            <a:chExt cx="9982200" cy="302820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6EED03F-06DC-C9B8-D682-3DEB1891D7CF}"/>
                </a:ext>
              </a:extLst>
            </p:cNvPr>
            <p:cNvGrpSpPr/>
            <p:nvPr/>
          </p:nvGrpSpPr>
          <p:grpSpPr>
            <a:xfrm>
              <a:off x="1446211" y="931757"/>
              <a:ext cx="9982200" cy="3028206"/>
              <a:chOff x="1446212" y="931757"/>
              <a:chExt cx="9982200" cy="302820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CAB59C2-2712-3BF2-971C-A2D441EF3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6212" y="931757"/>
                <a:ext cx="9982200" cy="3028206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4D52806-A15C-9A6A-884D-D2D7CDE8DC05}"/>
                  </a:ext>
                </a:extLst>
              </p:cNvPr>
              <p:cNvSpPr/>
              <p:nvPr/>
            </p:nvSpPr>
            <p:spPr>
              <a:xfrm>
                <a:off x="5332412" y="1447800"/>
                <a:ext cx="990600" cy="6096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A550A16-5947-F679-564E-210DB770F24A}"/>
                </a:ext>
              </a:extLst>
            </p:cNvPr>
            <p:cNvSpPr/>
            <p:nvPr/>
          </p:nvSpPr>
          <p:spPr>
            <a:xfrm>
              <a:off x="9675812" y="3276600"/>
              <a:ext cx="1524000" cy="3048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3CEBB80-44E5-E688-802C-A2EECDB6A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994" y="4181691"/>
            <a:ext cx="4762835" cy="245701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E748367-B1DD-1694-F892-AF93BDA5D839}"/>
              </a:ext>
            </a:extLst>
          </p:cNvPr>
          <p:cNvSpPr/>
          <p:nvPr/>
        </p:nvSpPr>
        <p:spPr>
          <a:xfrm>
            <a:off x="8990012" y="2895600"/>
            <a:ext cx="914400" cy="381000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7960A0-C03B-11CA-33C9-6682568BB2A5}"/>
              </a:ext>
            </a:extLst>
          </p:cNvPr>
          <p:cNvCxnSpPr>
            <a:stCxn id="12" idx="3"/>
          </p:cNvCxnSpPr>
          <p:nvPr/>
        </p:nvCxnSpPr>
        <p:spPr>
          <a:xfrm flipH="1">
            <a:off x="8228012" y="3220804"/>
            <a:ext cx="895911" cy="960887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D33DFE6-97BF-0469-D409-0649861DBA85}"/>
              </a:ext>
            </a:extLst>
          </p:cNvPr>
          <p:cNvSpPr/>
          <p:nvPr/>
        </p:nvSpPr>
        <p:spPr>
          <a:xfrm>
            <a:off x="5332411" y="4876800"/>
            <a:ext cx="2895601" cy="3810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6FC599-0312-A6A1-D766-AE159EB9731C}"/>
              </a:ext>
            </a:extLst>
          </p:cNvPr>
          <p:cNvCxnSpPr>
            <a:cxnSpLocks/>
          </p:cNvCxnSpPr>
          <p:nvPr/>
        </p:nvCxnSpPr>
        <p:spPr>
          <a:xfrm flipH="1">
            <a:off x="6094412" y="5410200"/>
            <a:ext cx="3029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06D8426-C095-7FAC-0F85-931D539B5D14}"/>
              </a:ext>
            </a:extLst>
          </p:cNvPr>
          <p:cNvSpPr txBox="1"/>
          <p:nvPr/>
        </p:nvSpPr>
        <p:spPr>
          <a:xfrm>
            <a:off x="9215736" y="5078540"/>
            <a:ext cx="291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Adobe Garamond Pro Bold" panose="02020702060506020403" pitchFamily="18" charset="0"/>
              </a:rPr>
              <a:t>Delivery Cost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882BCB3-5A31-2DE0-58DA-0454687E5BDA}"/>
              </a:ext>
            </a:extLst>
          </p:cNvPr>
          <p:cNvSpPr/>
          <p:nvPr/>
        </p:nvSpPr>
        <p:spPr>
          <a:xfrm>
            <a:off x="3808412" y="5943600"/>
            <a:ext cx="609600" cy="6096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38437349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30CD802-84E8-28CB-0DB2-8535EA078BB0}"/>
              </a:ext>
            </a:extLst>
          </p:cNvPr>
          <p:cNvGrpSpPr/>
          <p:nvPr/>
        </p:nvGrpSpPr>
        <p:grpSpPr>
          <a:xfrm>
            <a:off x="1217612" y="533400"/>
            <a:ext cx="10402752" cy="3429000"/>
            <a:chOff x="1217612" y="533400"/>
            <a:chExt cx="10402752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CE75F49-62A9-AD1A-C758-F5B46108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612" y="533400"/>
              <a:ext cx="10402752" cy="3096057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1C1C6F3-FB48-9AEC-D0DC-B1C9B9612F23}"/>
                </a:ext>
              </a:extLst>
            </p:cNvPr>
            <p:cNvSpPr/>
            <p:nvPr/>
          </p:nvSpPr>
          <p:spPr>
            <a:xfrm>
              <a:off x="6418988" y="990600"/>
              <a:ext cx="970824" cy="6858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A8A8D64-F330-EA25-3208-A6DB9FC834FF}"/>
                </a:ext>
              </a:extLst>
            </p:cNvPr>
            <p:cNvSpPr/>
            <p:nvPr/>
          </p:nvSpPr>
          <p:spPr>
            <a:xfrm>
              <a:off x="9828212" y="2971800"/>
              <a:ext cx="1524000" cy="3048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47DDC36-C771-A98A-7081-939AAB9DC9D0}"/>
                </a:ext>
              </a:extLst>
            </p:cNvPr>
            <p:cNvSpPr/>
            <p:nvPr/>
          </p:nvSpPr>
          <p:spPr>
            <a:xfrm>
              <a:off x="9066212" y="2637183"/>
              <a:ext cx="990600" cy="286560"/>
            </a:xfrm>
            <a:prstGeom prst="ellipse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647D155-78A3-B82F-20BE-7AB3632AE0AE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8076282" y="2881777"/>
              <a:ext cx="1135000" cy="1080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6E4C2BD-B5CB-E1C1-D2AD-48CE38A06B86}"/>
              </a:ext>
            </a:extLst>
          </p:cNvPr>
          <p:cNvSpPr txBox="1"/>
          <p:nvPr/>
        </p:nvSpPr>
        <p:spPr>
          <a:xfrm>
            <a:off x="9463322" y="5131310"/>
            <a:ext cx="291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Adobe Garamond Pro Bold" panose="02020702060506020403" pitchFamily="18" charset="0"/>
              </a:rPr>
              <a:t>Delivery Cost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A4677F8-8460-5DA9-C201-6A79B076048A}"/>
              </a:ext>
            </a:extLst>
          </p:cNvPr>
          <p:cNvGrpSpPr/>
          <p:nvPr/>
        </p:nvGrpSpPr>
        <p:grpSpPr>
          <a:xfrm>
            <a:off x="3374653" y="3962400"/>
            <a:ext cx="6088669" cy="2457793"/>
            <a:chOff x="3374653" y="3962400"/>
            <a:chExt cx="6088669" cy="245779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DB9E031-D2C5-926D-0563-7CEDC5DC27F6}"/>
                </a:ext>
              </a:extLst>
            </p:cNvPr>
            <p:cNvGrpSpPr/>
            <p:nvPr/>
          </p:nvGrpSpPr>
          <p:grpSpPr>
            <a:xfrm>
              <a:off x="3374653" y="3962400"/>
              <a:ext cx="6088669" cy="2457793"/>
              <a:chOff x="2977543" y="4067263"/>
              <a:chExt cx="6088669" cy="245779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318873E-04A7-2CD6-87F3-8358B72BBD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7543" y="4067263"/>
                <a:ext cx="4896533" cy="245779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B1F91EA-6A6A-F596-CD50-7C4D5C9491CF}"/>
                  </a:ext>
                </a:extLst>
              </p:cNvPr>
              <p:cNvSpPr/>
              <p:nvPr/>
            </p:nvSpPr>
            <p:spPr>
              <a:xfrm>
                <a:off x="4608512" y="4848657"/>
                <a:ext cx="2971800" cy="3048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4D632E93-2DE1-0965-C28F-92F6FE496BEB}"/>
                  </a:ext>
                </a:extLst>
              </p:cNvPr>
              <p:cNvCxnSpPr/>
              <p:nvPr/>
            </p:nvCxnSpPr>
            <p:spPr>
              <a:xfrm flipH="1" flipV="1">
                <a:off x="5484812" y="5304701"/>
                <a:ext cx="3581400" cy="1805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62BDC2-E681-4603-6668-617EC0F0343D}"/>
                </a:ext>
              </a:extLst>
            </p:cNvPr>
            <p:cNvSpPr/>
            <p:nvPr/>
          </p:nvSpPr>
          <p:spPr>
            <a:xfrm>
              <a:off x="3503612" y="5733240"/>
              <a:ext cx="533400" cy="59136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42387076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408" y="304800"/>
            <a:ext cx="9954207" cy="685800"/>
          </a:xfrm>
        </p:spPr>
        <p:txBody>
          <a:bodyPr>
            <a:normAutofit/>
          </a:bodyPr>
          <a:lstStyle/>
          <a:p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62408" y="1295400"/>
            <a:ext cx="10923204" cy="5105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>
              <a:lnSpc>
                <a:spcPct val="110000"/>
              </a:lnSpc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ERP enables the management of organization’s resource to be used more effectively and efficiently.</a:t>
            </a:r>
          </a:p>
          <a:p>
            <a:pPr algn="just">
              <a:lnSpc>
                <a:spcPct val="110000"/>
              </a:lnSpc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Odoo software is a comprehensive ERP solution that companies can customize to meet the needs of businesses of any size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Odoo ERP Sales Module is an integral part of the ERP system. </a:t>
            </a:r>
          </a:p>
          <a:p>
            <a:pPr algn="just"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helps in managing the sales and marketing activities effectively.</a:t>
            </a:r>
          </a:p>
        </p:txBody>
      </p:sp>
    </p:spTree>
    <p:extLst>
      <p:ext uri="{BB962C8B-B14F-4D97-AF65-F5344CB8AC3E}">
        <p14:creationId xmlns:p14="http://schemas.microsoft.com/office/powerpoint/2010/main" val="174065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6CB4D-7A89-C319-B681-AB1A26C24952}"/>
              </a:ext>
            </a:extLst>
          </p:cNvPr>
          <p:cNvCxnSpPr>
            <a:cxnSpLocks/>
          </p:cNvCxnSpPr>
          <p:nvPr/>
        </p:nvCxnSpPr>
        <p:spPr>
          <a:xfrm>
            <a:off x="2966184" y="7657337"/>
            <a:ext cx="5208242" cy="2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8AD2A-44E7-8D54-CB01-52166B759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C4E7DF-34EA-AD17-F08D-B29A6A468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457200"/>
            <a:ext cx="7049652" cy="6692361"/>
          </a:xfrm>
          <a:prstGeom prst="rect">
            <a:avLst/>
          </a:prstGeom>
        </p:spPr>
      </p:pic>
      <p:sp>
        <p:nvSpPr>
          <p:cNvPr id="9" name="Wave 8">
            <a:extLst>
              <a:ext uri="{FF2B5EF4-FFF2-40B4-BE49-F238E27FC236}">
                <a16:creationId xmlns:a16="http://schemas.microsoft.com/office/drawing/2014/main" id="{9D49E5A0-1CC7-14A2-ABE1-DCD582192914}"/>
              </a:ext>
            </a:extLst>
          </p:cNvPr>
          <p:cNvSpPr/>
          <p:nvPr/>
        </p:nvSpPr>
        <p:spPr>
          <a:xfrm>
            <a:off x="3735399" y="596897"/>
            <a:ext cx="4300078" cy="965203"/>
          </a:xfrm>
          <a:prstGeom prst="wav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olonna MT" panose="04020805060202030203" pitchFamily="82" charset="0"/>
              </a:rPr>
              <a:t>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11980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74231-0A0C-11A0-8060-43329E4E3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533400"/>
            <a:ext cx="10360501" cy="5630669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as Open ERP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Today, Odoo is one of the widely used open-source ERP solutions in the market.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Editions of Odoo: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Odoo Community (open-source)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Odoo Enterprise (licensed)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D7FC2-3B2D-B0A5-87BE-72BB75D5E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2" y="3020819"/>
            <a:ext cx="4191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452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6216</TotalTime>
  <Words>2338</Words>
  <Application>Microsoft Office PowerPoint</Application>
  <PresentationFormat>Custom</PresentationFormat>
  <Paragraphs>701</Paragraphs>
  <Slides>83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4" baseType="lpstr">
      <vt:lpstr>Adobe Ming Std L</vt:lpstr>
      <vt:lpstr>Adobe Song Std L</vt:lpstr>
      <vt:lpstr>Adobe Garamond Pro Bold</vt:lpstr>
      <vt:lpstr>Arial</vt:lpstr>
      <vt:lpstr>Calibri</vt:lpstr>
      <vt:lpstr>Castellar</vt:lpstr>
      <vt:lpstr>Colonna MT</vt:lpstr>
      <vt:lpstr>Times New Roman</vt:lpstr>
      <vt:lpstr>Wingdings</vt:lpstr>
      <vt:lpstr>Wingdings 2</vt:lpstr>
      <vt:lpstr>Tech 16x9</vt:lpstr>
      <vt:lpstr>PowerPoint Presentation</vt:lpstr>
      <vt:lpstr>PowerPoint Presentation</vt:lpstr>
      <vt:lpstr>What is ERP ?</vt:lpstr>
      <vt:lpstr>Characteristics of ERP Applications</vt:lpstr>
      <vt:lpstr>Types of ERP</vt:lpstr>
      <vt:lpstr>Benefits of ERP</vt:lpstr>
      <vt:lpstr>Limitations of ERP</vt:lpstr>
      <vt:lpstr>What is Odoo ?</vt:lpstr>
      <vt:lpstr>PowerPoint Presentation</vt:lpstr>
      <vt:lpstr>Why is Odoo becoming more and more popular ?</vt:lpstr>
      <vt:lpstr>Odoo Modules</vt:lpstr>
      <vt:lpstr>PowerPoint Presentation</vt:lpstr>
      <vt:lpstr>Creation of Customer</vt:lpstr>
      <vt:lpstr>Creation of  Product</vt:lpstr>
      <vt:lpstr>Configure Product Category</vt:lpstr>
      <vt:lpstr>Unit of Measure</vt:lpstr>
      <vt:lpstr>PowerPoint Presentation</vt:lpstr>
      <vt:lpstr>Product Variants Configuration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Packaging</vt:lpstr>
      <vt:lpstr>PowerPoint Presentation</vt:lpstr>
      <vt:lpstr>Sales Team</vt:lpstr>
      <vt:lpstr>Create Quotation</vt:lpstr>
      <vt:lpstr>Create Quotation Template</vt:lpstr>
      <vt:lpstr>Create Quotation with Quotation Template</vt:lpstr>
      <vt:lpstr>PowerPoint Presentation</vt:lpstr>
      <vt:lpstr>Invoicing Policy</vt:lpstr>
      <vt:lpstr>Invoice based on Ordered Quantities</vt:lpstr>
      <vt:lpstr>PowerPoint Presentation</vt:lpstr>
      <vt:lpstr>PowerPoint Presentation</vt:lpstr>
      <vt:lpstr>Invoice based on Delivered Quantities</vt:lpstr>
      <vt:lpstr>PowerPoint Presentation</vt:lpstr>
      <vt:lpstr>PowerPoint Presentation</vt:lpstr>
      <vt:lpstr>Upselling Opportunity</vt:lpstr>
      <vt:lpstr>PowerPoint Presentation</vt:lpstr>
      <vt:lpstr>PowerPoint Presentation</vt:lpstr>
      <vt:lpstr>PowerPoint Presentation</vt:lpstr>
      <vt:lpstr>Back Order</vt:lpstr>
      <vt:lpstr>PowerPoint Presentation</vt:lpstr>
      <vt:lpstr>PowerPoint Presentation</vt:lpstr>
      <vt:lpstr>PowerPoint Presentation</vt:lpstr>
      <vt:lpstr>Discounts and Margins</vt:lpstr>
      <vt:lpstr>PowerPoint Presentation</vt:lpstr>
      <vt:lpstr>Product Pricelists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Coupons &amp; Promotions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Delivery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YZO</dc:title>
  <dc:creator>User</dc:creator>
  <cp:lastModifiedBy>User</cp:lastModifiedBy>
  <cp:revision>54</cp:revision>
  <dcterms:created xsi:type="dcterms:W3CDTF">2022-10-29T01:26:42Z</dcterms:created>
  <dcterms:modified xsi:type="dcterms:W3CDTF">2022-11-18T02:19:09Z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